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6"/>
  </p:notesMasterIdLst>
  <p:handoutMasterIdLst>
    <p:handoutMasterId r:id="rId27"/>
  </p:handoutMasterIdLst>
  <p:sldIdLst>
    <p:sldId id="305" r:id="rId6"/>
    <p:sldId id="343" r:id="rId7"/>
    <p:sldId id="269"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E9255F"/>
    <a:srgbClr val="002060"/>
    <a:srgbClr val="A30000"/>
    <a:srgbClr val="0000A3"/>
    <a:srgbClr val="006298"/>
    <a:srgbClr val="FF6300"/>
    <a:srgbClr val="0098D4"/>
    <a:srgbClr val="00B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2" autoAdjust="0"/>
    <p:restoredTop sz="95244" autoAdjust="0"/>
  </p:normalViewPr>
  <p:slideViewPr>
    <p:cSldViewPr snapToGrid="0" snapToObjects="1">
      <p:cViewPr varScale="1">
        <p:scale>
          <a:sx n="78" d="100"/>
          <a:sy n="78" d="100"/>
        </p:scale>
        <p:origin x="466" y="77"/>
      </p:cViewPr>
      <p:guideLst/>
    </p:cSldViewPr>
  </p:slideViewPr>
  <p:outlineViewPr>
    <p:cViewPr>
      <p:scale>
        <a:sx n="50" d="100"/>
        <a:sy n="50" d="100"/>
      </p:scale>
      <p:origin x="0" y="-2054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3" d="100"/>
          <a:sy n="63" d="100"/>
        </p:scale>
        <p:origin x="253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2/12/2020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a:p>
        </p:txBody>
      </p:sp>
    </p:spTree>
    <p:extLst>
      <p:ext uri="{BB962C8B-B14F-4D97-AF65-F5344CB8AC3E}">
        <p14:creationId xmlns:p14="http://schemas.microsoft.com/office/powerpoint/2010/main" val="31674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5068190" cy="384301"/>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5" name="Content Placeholder 4">
            <a:extLst>
              <a:ext uri="{FF2B5EF4-FFF2-40B4-BE49-F238E27FC236}">
                <a16:creationId xmlns:a16="http://schemas.microsoft.com/office/drawing/2014/main" id="{A5A3204D-B870-46D4-B651-278CDE16126F}"/>
              </a:ext>
            </a:extLst>
          </p:cNvPr>
          <p:cNvSpPr>
            <a:spLocks noGrp="1"/>
          </p:cNvSpPr>
          <p:nvPr>
            <p:ph sz="quarter" idx="17"/>
          </p:nvPr>
        </p:nvSpPr>
        <p:spPr>
          <a:xfrm>
            <a:off x="5888038" y="1266400"/>
            <a:ext cx="5465762" cy="41549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6" name="Content Placeholder 15">
            <a:extLst>
              <a:ext uri="{FF2B5EF4-FFF2-40B4-BE49-F238E27FC236}">
                <a16:creationId xmlns:a16="http://schemas.microsoft.com/office/drawing/2014/main" id="{338F3F5D-EB7D-43B7-86FF-A011A9374D7F}"/>
              </a:ext>
            </a:extLst>
          </p:cNvPr>
          <p:cNvSpPr>
            <a:spLocks noGrp="1"/>
          </p:cNvSpPr>
          <p:nvPr>
            <p:ph sz="quarter" idx="18"/>
          </p:nvPr>
        </p:nvSpPr>
        <p:spPr>
          <a:xfrm>
            <a:off x="742950" y="1768475"/>
            <a:ext cx="5068888" cy="41592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9" name="Content Placeholder 18">
            <a:extLst>
              <a:ext uri="{FF2B5EF4-FFF2-40B4-BE49-F238E27FC236}">
                <a16:creationId xmlns:a16="http://schemas.microsoft.com/office/drawing/2014/main" id="{A8AF1716-838B-4E95-8E12-1E46CDD9270A}"/>
              </a:ext>
            </a:extLst>
          </p:cNvPr>
          <p:cNvSpPr>
            <a:spLocks noGrp="1"/>
          </p:cNvSpPr>
          <p:nvPr>
            <p:ph sz="quarter" idx="19"/>
          </p:nvPr>
        </p:nvSpPr>
        <p:spPr>
          <a:xfrm>
            <a:off x="5888038" y="1768475"/>
            <a:ext cx="5465762" cy="41592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21" name="Content Placeholder 20">
            <a:extLst>
              <a:ext uri="{FF2B5EF4-FFF2-40B4-BE49-F238E27FC236}">
                <a16:creationId xmlns:a16="http://schemas.microsoft.com/office/drawing/2014/main" id="{1F6F391C-50F2-420B-9B54-61948253419E}"/>
              </a:ext>
            </a:extLst>
          </p:cNvPr>
          <p:cNvSpPr>
            <a:spLocks noGrp="1"/>
          </p:cNvSpPr>
          <p:nvPr>
            <p:ph sz="quarter" idx="20"/>
          </p:nvPr>
        </p:nvSpPr>
        <p:spPr>
          <a:xfrm>
            <a:off x="742950" y="2290763"/>
            <a:ext cx="5068888" cy="4143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23" name="Content Placeholder 22">
            <a:extLst>
              <a:ext uri="{FF2B5EF4-FFF2-40B4-BE49-F238E27FC236}">
                <a16:creationId xmlns:a16="http://schemas.microsoft.com/office/drawing/2014/main" id="{635F1FC2-CFF5-4CAD-8E56-7E2E4D2763FF}"/>
              </a:ext>
            </a:extLst>
          </p:cNvPr>
          <p:cNvSpPr>
            <a:spLocks noGrp="1"/>
          </p:cNvSpPr>
          <p:nvPr>
            <p:ph sz="quarter" idx="21"/>
          </p:nvPr>
        </p:nvSpPr>
        <p:spPr>
          <a:xfrm>
            <a:off x="5888038" y="2290763"/>
            <a:ext cx="5465762" cy="4143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25" name="Content Placeholder 24">
            <a:extLst>
              <a:ext uri="{FF2B5EF4-FFF2-40B4-BE49-F238E27FC236}">
                <a16:creationId xmlns:a16="http://schemas.microsoft.com/office/drawing/2014/main" id="{3AB41CC6-53B9-40FF-AAAC-A743CE3CB994}"/>
              </a:ext>
            </a:extLst>
          </p:cNvPr>
          <p:cNvSpPr>
            <a:spLocks noGrp="1"/>
          </p:cNvSpPr>
          <p:nvPr>
            <p:ph sz="quarter" idx="22"/>
          </p:nvPr>
        </p:nvSpPr>
        <p:spPr>
          <a:xfrm>
            <a:off x="742950" y="2794001"/>
            <a:ext cx="5068888" cy="414338"/>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27" name="Content Placeholder 26">
            <a:extLst>
              <a:ext uri="{FF2B5EF4-FFF2-40B4-BE49-F238E27FC236}">
                <a16:creationId xmlns:a16="http://schemas.microsoft.com/office/drawing/2014/main" id="{4FE5AC85-AC40-4BB5-B97F-B24109D49136}"/>
              </a:ext>
            </a:extLst>
          </p:cNvPr>
          <p:cNvSpPr>
            <a:spLocks noGrp="1"/>
          </p:cNvSpPr>
          <p:nvPr>
            <p:ph sz="quarter" idx="23"/>
          </p:nvPr>
        </p:nvSpPr>
        <p:spPr>
          <a:xfrm>
            <a:off x="5888038" y="2794000"/>
            <a:ext cx="5465762" cy="4143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29" name="Content Placeholder 28">
            <a:extLst>
              <a:ext uri="{FF2B5EF4-FFF2-40B4-BE49-F238E27FC236}">
                <a16:creationId xmlns:a16="http://schemas.microsoft.com/office/drawing/2014/main" id="{AE56C9F8-FCC6-4978-A354-634D2EF0FE1F}"/>
              </a:ext>
            </a:extLst>
          </p:cNvPr>
          <p:cNvSpPr>
            <a:spLocks noGrp="1"/>
          </p:cNvSpPr>
          <p:nvPr>
            <p:ph sz="quarter" idx="24"/>
          </p:nvPr>
        </p:nvSpPr>
        <p:spPr>
          <a:xfrm>
            <a:off x="742950" y="3290888"/>
            <a:ext cx="5068888" cy="4143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31" name="Content Placeholder 30">
            <a:extLst>
              <a:ext uri="{FF2B5EF4-FFF2-40B4-BE49-F238E27FC236}">
                <a16:creationId xmlns:a16="http://schemas.microsoft.com/office/drawing/2014/main" id="{8D01AB70-4EE4-4FAA-B1B5-A4BCCD32B9B1}"/>
              </a:ext>
            </a:extLst>
          </p:cNvPr>
          <p:cNvSpPr>
            <a:spLocks noGrp="1"/>
          </p:cNvSpPr>
          <p:nvPr>
            <p:ph sz="quarter" idx="25"/>
          </p:nvPr>
        </p:nvSpPr>
        <p:spPr>
          <a:xfrm>
            <a:off x="5888038" y="3290888"/>
            <a:ext cx="5465762" cy="4143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33" name="Content Placeholder 32">
            <a:extLst>
              <a:ext uri="{FF2B5EF4-FFF2-40B4-BE49-F238E27FC236}">
                <a16:creationId xmlns:a16="http://schemas.microsoft.com/office/drawing/2014/main" id="{BB87311A-E2F7-4128-A98A-0A850D500E6C}"/>
              </a:ext>
            </a:extLst>
          </p:cNvPr>
          <p:cNvSpPr>
            <a:spLocks noGrp="1"/>
          </p:cNvSpPr>
          <p:nvPr>
            <p:ph sz="quarter" idx="26"/>
          </p:nvPr>
        </p:nvSpPr>
        <p:spPr>
          <a:xfrm>
            <a:off x="742950" y="3803650"/>
            <a:ext cx="5068888"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35" name="Content Placeholder 34">
            <a:extLst>
              <a:ext uri="{FF2B5EF4-FFF2-40B4-BE49-F238E27FC236}">
                <a16:creationId xmlns:a16="http://schemas.microsoft.com/office/drawing/2014/main" id="{21783DA2-E721-40A3-9508-30B9B3D763C3}"/>
              </a:ext>
            </a:extLst>
          </p:cNvPr>
          <p:cNvSpPr>
            <a:spLocks noGrp="1"/>
          </p:cNvSpPr>
          <p:nvPr>
            <p:ph sz="quarter" idx="27"/>
          </p:nvPr>
        </p:nvSpPr>
        <p:spPr>
          <a:xfrm>
            <a:off x="5888038" y="3803650"/>
            <a:ext cx="5465762"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37" name="Content Placeholder 36">
            <a:extLst>
              <a:ext uri="{FF2B5EF4-FFF2-40B4-BE49-F238E27FC236}">
                <a16:creationId xmlns:a16="http://schemas.microsoft.com/office/drawing/2014/main" id="{B0F2E1B1-D4CC-4B3B-AB96-1BCF735CCC7C}"/>
              </a:ext>
            </a:extLst>
          </p:cNvPr>
          <p:cNvSpPr>
            <a:spLocks noGrp="1"/>
          </p:cNvSpPr>
          <p:nvPr>
            <p:ph sz="quarter" idx="28"/>
          </p:nvPr>
        </p:nvSpPr>
        <p:spPr>
          <a:xfrm>
            <a:off x="742950" y="4289425"/>
            <a:ext cx="5068888"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39" name="Content Placeholder 38">
            <a:extLst>
              <a:ext uri="{FF2B5EF4-FFF2-40B4-BE49-F238E27FC236}">
                <a16:creationId xmlns:a16="http://schemas.microsoft.com/office/drawing/2014/main" id="{4FA5436A-A5BC-4BF2-BF06-696B80D92A23}"/>
              </a:ext>
            </a:extLst>
          </p:cNvPr>
          <p:cNvSpPr>
            <a:spLocks noGrp="1"/>
          </p:cNvSpPr>
          <p:nvPr>
            <p:ph sz="quarter" idx="29"/>
          </p:nvPr>
        </p:nvSpPr>
        <p:spPr>
          <a:xfrm>
            <a:off x="5888038" y="4289425"/>
            <a:ext cx="5465762" cy="427038"/>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41" name="Content Placeholder 40">
            <a:extLst>
              <a:ext uri="{FF2B5EF4-FFF2-40B4-BE49-F238E27FC236}">
                <a16:creationId xmlns:a16="http://schemas.microsoft.com/office/drawing/2014/main" id="{4FB09C54-ACEC-453A-AB87-4A0AD241729B}"/>
              </a:ext>
            </a:extLst>
          </p:cNvPr>
          <p:cNvSpPr>
            <a:spLocks noGrp="1"/>
          </p:cNvSpPr>
          <p:nvPr>
            <p:ph sz="quarter" idx="30"/>
          </p:nvPr>
        </p:nvSpPr>
        <p:spPr>
          <a:xfrm>
            <a:off x="742950" y="4767739"/>
            <a:ext cx="5068888"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43" name="Content Placeholder 42">
            <a:extLst>
              <a:ext uri="{FF2B5EF4-FFF2-40B4-BE49-F238E27FC236}">
                <a16:creationId xmlns:a16="http://schemas.microsoft.com/office/drawing/2014/main" id="{20E2B60A-2603-44E8-AF44-B1DEACDC5272}"/>
              </a:ext>
            </a:extLst>
          </p:cNvPr>
          <p:cNvSpPr>
            <a:spLocks noGrp="1"/>
          </p:cNvSpPr>
          <p:nvPr>
            <p:ph sz="quarter" idx="31"/>
          </p:nvPr>
        </p:nvSpPr>
        <p:spPr>
          <a:xfrm>
            <a:off x="5888038" y="4767263"/>
            <a:ext cx="5465762"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45" name="Content Placeholder 44">
            <a:extLst>
              <a:ext uri="{FF2B5EF4-FFF2-40B4-BE49-F238E27FC236}">
                <a16:creationId xmlns:a16="http://schemas.microsoft.com/office/drawing/2014/main" id="{341024FB-C6EB-4EF4-BF27-B16736F6DE8B}"/>
              </a:ext>
            </a:extLst>
          </p:cNvPr>
          <p:cNvSpPr>
            <a:spLocks noGrp="1"/>
          </p:cNvSpPr>
          <p:nvPr>
            <p:ph sz="quarter" idx="32"/>
          </p:nvPr>
        </p:nvSpPr>
        <p:spPr>
          <a:xfrm>
            <a:off x="742950" y="5237163"/>
            <a:ext cx="5068190"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47" name="Content Placeholder 46">
            <a:extLst>
              <a:ext uri="{FF2B5EF4-FFF2-40B4-BE49-F238E27FC236}">
                <a16:creationId xmlns:a16="http://schemas.microsoft.com/office/drawing/2014/main" id="{9553A4ED-EAAC-4870-BDAE-346B467928FF}"/>
              </a:ext>
            </a:extLst>
          </p:cNvPr>
          <p:cNvSpPr>
            <a:spLocks noGrp="1"/>
          </p:cNvSpPr>
          <p:nvPr>
            <p:ph sz="quarter" idx="33"/>
          </p:nvPr>
        </p:nvSpPr>
        <p:spPr>
          <a:xfrm>
            <a:off x="5888038" y="5237163"/>
            <a:ext cx="5465762"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49" name="Content Placeholder 48">
            <a:extLst>
              <a:ext uri="{FF2B5EF4-FFF2-40B4-BE49-F238E27FC236}">
                <a16:creationId xmlns:a16="http://schemas.microsoft.com/office/drawing/2014/main" id="{198EE5D1-B514-46C0-A88C-57BBD3AFC134}"/>
              </a:ext>
            </a:extLst>
          </p:cNvPr>
          <p:cNvSpPr>
            <a:spLocks noGrp="1"/>
          </p:cNvSpPr>
          <p:nvPr>
            <p:ph sz="quarter" idx="34"/>
          </p:nvPr>
        </p:nvSpPr>
        <p:spPr>
          <a:xfrm>
            <a:off x="742950" y="5734050"/>
            <a:ext cx="5068888"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51" name="Content Placeholder 50">
            <a:extLst>
              <a:ext uri="{FF2B5EF4-FFF2-40B4-BE49-F238E27FC236}">
                <a16:creationId xmlns:a16="http://schemas.microsoft.com/office/drawing/2014/main" id="{0A47FD7D-7B84-4D0D-BB87-A92C363C0EDA}"/>
              </a:ext>
            </a:extLst>
          </p:cNvPr>
          <p:cNvSpPr>
            <a:spLocks noGrp="1"/>
          </p:cNvSpPr>
          <p:nvPr>
            <p:ph sz="quarter" idx="35"/>
          </p:nvPr>
        </p:nvSpPr>
        <p:spPr>
          <a:xfrm>
            <a:off x="5888038" y="5748338"/>
            <a:ext cx="5465762" cy="40957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933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6872197A-5F66-4DAD-9F4C-1701C1FDE15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Footer">
            <a:extLst>
              <a:ext uri="{FF2B5EF4-FFF2-40B4-BE49-F238E27FC236}">
                <a16:creationId xmlns:a16="http://schemas.microsoft.com/office/drawing/2014/main" id="{694E3234-AD4D-4528-A4C2-DA3F46C01FE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2" name="Footer">
            <a:extLst>
              <a:ext uri="{FF2B5EF4-FFF2-40B4-BE49-F238E27FC236}">
                <a16:creationId xmlns:a16="http://schemas.microsoft.com/office/drawing/2014/main" id="{DB037D71-F15B-4916-BD4A-D6A5275B7CF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CE0666C7-44DC-46D0-8502-416489CF38F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7D83E464-63F2-44CB-A18F-6B8C11A07F2F}"/>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1600" indent="-2916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42BDCD45-3D4F-477E-B84A-2FDCEEDABC8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402336" indent="-402336">
              <a:buClr>
                <a:srgbClr val="004A78"/>
              </a:buClr>
              <a:buFont typeface="+mj-lt"/>
              <a:buAutoNum type="arabicPeriod"/>
              <a:defRPr sz="2400" baseline="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6F9C0B9-1D2A-4924-8C84-F38418E97EE1}"/>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2608" indent="-292608">
              <a:buClr>
                <a:srgbClr val="004A78"/>
              </a:buClr>
              <a:buFont typeface="Arial" charset="0"/>
              <a:buChar char="•"/>
              <a:defRPr sz="2400" baseline="0">
                <a:solidFill>
                  <a:srgbClr val="000000"/>
                </a:solidFill>
              </a:defRPr>
            </a:lvl1pPr>
            <a:lvl2pPr marL="621792" marR="0" indent="-320040" algn="l" defTabSz="914400" rtl="0" eaLnBrk="1" fontAlgn="base" latinLnBrk="0" hangingPunct="1">
              <a:lnSpc>
                <a:spcPct val="90000"/>
              </a:lnSpc>
              <a:spcBef>
                <a:spcPts val="1000"/>
              </a:spcBef>
              <a:spcAft>
                <a:spcPct val="0"/>
              </a:spcAft>
              <a:buClr>
                <a:srgbClr val="004A78"/>
              </a:buClr>
              <a:buSzTx/>
              <a:buFont typeface="Courier New" panose="02070309020205020404" pitchFamily="49" charset="0"/>
              <a:buChar char="o"/>
              <a:tabLst/>
              <a:defRPr sz="2200" baseline="0">
                <a:solidFill>
                  <a:srgbClr val="000000"/>
                </a:solidFill>
              </a:defRPr>
            </a:lvl2pPr>
            <a:lvl3pPr marL="1124712" indent="-320040">
              <a:spcBef>
                <a:spcPts val="1000"/>
              </a:spcBef>
              <a:buClr>
                <a:srgbClr val="004A78"/>
              </a:buClr>
              <a:buFont typeface="Arial" charset="0"/>
              <a:buChar char="•"/>
              <a:defRPr sz="2000" baseline="0">
                <a:solidFill>
                  <a:srgbClr val="000000"/>
                </a:solidFill>
              </a:defRPr>
            </a:lvl3pPr>
            <a:lvl4pPr marL="1600200" indent="-228600">
              <a:buClr>
                <a:srgbClr val="004A78"/>
              </a:buClr>
              <a:buSzPct val="100000"/>
              <a:buFont typeface="Courier New" panose="02070309020205020404" pitchFamily="49" charset="0"/>
              <a:buChar char="o"/>
              <a:defRPr sz="1800" baseline="0">
                <a:solidFill>
                  <a:srgbClr val="000000"/>
                </a:solidFill>
              </a:defRPr>
            </a:lvl4pPr>
            <a:lvl5pPr marL="2057400" indent="-228600">
              <a:buClr>
                <a:srgbClr val="004A78"/>
              </a:buClr>
              <a:buFont typeface="Arial" panose="020B0604020202020204" pitchFamily="34" charset="0"/>
              <a:buChar char="•"/>
              <a:defRPr sz="16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a:extLst>
              <a:ext uri="{FF2B5EF4-FFF2-40B4-BE49-F238E27FC236}">
                <a16:creationId xmlns:a16="http://schemas.microsoft.com/office/drawing/2014/main" id="{4EBBE058-3799-4D76-BFA7-EF433BADB4A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838174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
        <p:nvSpPr>
          <p:cNvPr id="4" name="Content Placeholder 3">
            <a:extLst>
              <a:ext uri="{FF2B5EF4-FFF2-40B4-BE49-F238E27FC236}">
                <a16:creationId xmlns:a16="http://schemas.microsoft.com/office/drawing/2014/main" id="{AC692520-E18A-4562-87B5-FF2A5D8CBAD5}"/>
              </a:ext>
            </a:extLst>
          </p:cNvPr>
          <p:cNvSpPr>
            <a:spLocks noGrp="1"/>
          </p:cNvSpPr>
          <p:nvPr>
            <p:ph sz="quarter" idx="13"/>
          </p:nvPr>
        </p:nvSpPr>
        <p:spPr>
          <a:xfrm>
            <a:off x="3997325" y="3025775"/>
            <a:ext cx="4276725" cy="671513"/>
          </a:xfrm>
        </p:spPr>
        <p:txBody>
          <a:bodyPr/>
          <a:lstStyle/>
          <a:p>
            <a:pPr lvl="0"/>
            <a:endParaRPr lang="en-IN" dirty="0"/>
          </a:p>
        </p:txBody>
      </p:sp>
    </p:spTree>
    <p:extLst>
      <p:ext uri="{BB962C8B-B14F-4D97-AF65-F5344CB8AC3E}">
        <p14:creationId xmlns:p14="http://schemas.microsoft.com/office/powerpoint/2010/main" val="314438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lvl1pPr marL="291600" indent="-291600">
              <a:buClr>
                <a:srgbClr val="004A78"/>
              </a:buClr>
              <a:buFont typeface="Arial" panose="020B0604020202020204" pitchFamily="34" charset="0"/>
              <a:buChar char="•"/>
              <a:defRPr sz="2400">
                <a:solidFill>
                  <a:srgbClr val="000000"/>
                </a:solidFill>
                <a:latin typeface="Arial" panose="020B0604020202020204" pitchFamily="34" charset="0"/>
                <a:cs typeface="Arial" panose="020B0604020202020204" pitchFamily="34" charset="0"/>
              </a:defRPr>
            </a:lvl1pPr>
            <a:lvl2pPr marL="622800" indent="-320400">
              <a:spcBef>
                <a:spcPts val="1000"/>
              </a:spcBef>
              <a:buClr>
                <a:srgbClr val="004A78"/>
              </a:buClr>
              <a:buFont typeface="Courier New" panose="02070309020205020404" pitchFamily="49" charset="0"/>
              <a:buChar char="o"/>
              <a:defRPr sz="2200">
                <a:solidFill>
                  <a:srgbClr val="000000"/>
                </a:solidFill>
                <a:latin typeface="Arial" panose="020B0604020202020204" pitchFamily="34" charset="0"/>
                <a:cs typeface="Arial" panose="020B0604020202020204" pitchFamily="34" charset="0"/>
              </a:defRPr>
            </a:lvl2pPr>
            <a:lvl3pPr>
              <a:spcBef>
                <a:spcPts val="1000"/>
              </a:spcBef>
              <a:buClr>
                <a:srgbClr val="004A78"/>
              </a:buCl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lvl1pPr marL="291600" indent="-291600">
              <a:buClr>
                <a:srgbClr val="004A78"/>
              </a:buClr>
              <a:buFont typeface="Arial" panose="020B0604020202020204" pitchFamily="34" charset="0"/>
              <a:buChar char="•"/>
              <a:defRPr sz="2400">
                <a:solidFill>
                  <a:srgbClr val="000000"/>
                </a:solidFill>
                <a:latin typeface="Arial" panose="020B0604020202020204" pitchFamily="34" charset="0"/>
                <a:cs typeface="Arial" panose="020B0604020202020204" pitchFamily="34" charset="0"/>
              </a:defRPr>
            </a:lvl1pPr>
            <a:lvl2pPr marL="622800" indent="-320400">
              <a:spcBef>
                <a:spcPts val="1000"/>
              </a:spcBef>
              <a:buClr>
                <a:srgbClr val="004A78"/>
              </a:buClr>
              <a:buFont typeface="Courier New" panose="02070309020205020404" pitchFamily="49" charset="0"/>
              <a:buChar char="o"/>
              <a:defRPr sz="2200">
                <a:solidFill>
                  <a:srgbClr val="000000"/>
                </a:solidFill>
                <a:latin typeface="Arial" panose="020B0604020202020204" pitchFamily="34" charset="0"/>
                <a:cs typeface="Arial" panose="020B0604020202020204" pitchFamily="34" charset="0"/>
              </a:defRPr>
            </a:lvl2pPr>
            <a:lvl3pPr>
              <a:spcBef>
                <a:spcPts val="1000"/>
              </a:spcBef>
              <a:buClr>
                <a:srgbClr val="004A78"/>
              </a:buClr>
              <a:defRPr>
                <a:solidFill>
                  <a:srgbClr val="000000"/>
                </a:solidFill>
                <a:latin typeface="Arial" panose="020B0604020202020204" pitchFamily="34" charset="0"/>
                <a:cs typeface="Arial" panose="020B0604020202020204" pitchFamily="34" charset="0"/>
              </a:defRPr>
            </a:lvl3pPr>
            <a:lvl4pPr>
              <a:defRPr>
                <a:solidFill>
                  <a:srgbClr val="000000"/>
                </a:solidFill>
                <a:latin typeface="Arial" panose="020B0604020202020204" pitchFamily="34" charset="0"/>
                <a:cs typeface="Arial" panose="020B0604020202020204" pitchFamily="34" charset="0"/>
              </a:defRPr>
            </a:lvl4pPr>
            <a:lvl5pPr>
              <a:defRPr>
                <a:solidFill>
                  <a:srgbClr val="000000"/>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
        <p:nvSpPr>
          <p:cNvPr id="6" name="Content Placeholder 5">
            <a:extLst>
              <a:ext uri="{FF2B5EF4-FFF2-40B4-BE49-F238E27FC236}">
                <a16:creationId xmlns:a16="http://schemas.microsoft.com/office/drawing/2014/main" id="{3C4ECD5C-AAB6-4274-8478-F15085E2CF21}"/>
              </a:ext>
            </a:extLst>
          </p:cNvPr>
          <p:cNvSpPr>
            <a:spLocks noGrp="1"/>
          </p:cNvSpPr>
          <p:nvPr>
            <p:ph sz="quarter" idx="17"/>
          </p:nvPr>
        </p:nvSpPr>
        <p:spPr>
          <a:xfrm>
            <a:off x="742950" y="5662613"/>
            <a:ext cx="2868613" cy="544512"/>
          </a:xfrm>
        </p:spPr>
        <p:txBody>
          <a:bodyPr/>
          <a:lstStyle/>
          <a:p>
            <a:pPr lvl="0"/>
            <a:endParaRPr lang="en-IN" dirty="0"/>
          </a:p>
        </p:txBody>
      </p:sp>
      <p:sp>
        <p:nvSpPr>
          <p:cNvPr id="8" name="Content Placeholder 7">
            <a:extLst>
              <a:ext uri="{FF2B5EF4-FFF2-40B4-BE49-F238E27FC236}">
                <a16:creationId xmlns:a16="http://schemas.microsoft.com/office/drawing/2014/main" id="{F2D18064-55B3-4A18-A57F-550B060EB374}"/>
              </a:ext>
            </a:extLst>
          </p:cNvPr>
          <p:cNvSpPr>
            <a:spLocks noGrp="1"/>
          </p:cNvSpPr>
          <p:nvPr>
            <p:ph sz="quarter" idx="18"/>
          </p:nvPr>
        </p:nvSpPr>
        <p:spPr>
          <a:xfrm>
            <a:off x="3971925" y="5662613"/>
            <a:ext cx="2465388" cy="617537"/>
          </a:xfrm>
        </p:spPr>
        <p:txBody>
          <a:bodyPr/>
          <a:lstStyle/>
          <a:p>
            <a:pPr lvl="0"/>
            <a:endParaRPr lang="en-IN" dirty="0"/>
          </a:p>
        </p:txBody>
      </p:sp>
      <p:sp>
        <p:nvSpPr>
          <p:cNvPr id="10" name="Content Placeholder 9">
            <a:extLst>
              <a:ext uri="{FF2B5EF4-FFF2-40B4-BE49-F238E27FC236}">
                <a16:creationId xmlns:a16="http://schemas.microsoft.com/office/drawing/2014/main" id="{971123D2-65EE-4B69-8620-0D9926C16EB7}"/>
              </a:ext>
            </a:extLst>
          </p:cNvPr>
          <p:cNvSpPr>
            <a:spLocks noGrp="1"/>
          </p:cNvSpPr>
          <p:nvPr>
            <p:ph sz="quarter" idx="19"/>
          </p:nvPr>
        </p:nvSpPr>
        <p:spPr>
          <a:xfrm>
            <a:off x="7037388" y="5662613"/>
            <a:ext cx="1257526" cy="617537"/>
          </a:xfrm>
        </p:spPr>
        <p:txBody>
          <a:bodyPr/>
          <a:lstStyle/>
          <a:p>
            <a:pPr lvl="0"/>
            <a:endParaRPr lang="en-IN" dirty="0"/>
          </a:p>
        </p:txBody>
      </p:sp>
      <p:sp>
        <p:nvSpPr>
          <p:cNvPr id="7" name="Content Placeholder 6">
            <a:extLst>
              <a:ext uri="{FF2B5EF4-FFF2-40B4-BE49-F238E27FC236}">
                <a16:creationId xmlns:a16="http://schemas.microsoft.com/office/drawing/2014/main" id="{76E17501-4265-4688-8962-A0B0DFF95B30}"/>
              </a:ext>
            </a:extLst>
          </p:cNvPr>
          <p:cNvSpPr>
            <a:spLocks noGrp="1"/>
          </p:cNvSpPr>
          <p:nvPr>
            <p:ph sz="quarter" idx="20"/>
          </p:nvPr>
        </p:nvSpPr>
        <p:spPr>
          <a:xfrm>
            <a:off x="10280650" y="5772150"/>
            <a:ext cx="1174750" cy="508000"/>
          </a:xfrm>
        </p:spPr>
        <p:txBody>
          <a:bodyPr/>
          <a:lstStyle/>
          <a:p>
            <a:pPr lvl="0"/>
            <a:endParaRPr lang="en-IN" dirty="0"/>
          </a:p>
        </p:txBody>
      </p:sp>
      <p:sp>
        <p:nvSpPr>
          <p:cNvPr id="11" name="Content Placeholder 10">
            <a:extLst>
              <a:ext uri="{FF2B5EF4-FFF2-40B4-BE49-F238E27FC236}">
                <a16:creationId xmlns:a16="http://schemas.microsoft.com/office/drawing/2014/main" id="{6F28D71B-3A21-4B43-98E2-014B7AA408E6}"/>
              </a:ext>
            </a:extLst>
          </p:cNvPr>
          <p:cNvSpPr>
            <a:spLocks noGrp="1"/>
          </p:cNvSpPr>
          <p:nvPr>
            <p:ph sz="quarter" idx="21"/>
          </p:nvPr>
        </p:nvSpPr>
        <p:spPr>
          <a:xfrm>
            <a:off x="8729662" y="5772150"/>
            <a:ext cx="1257525" cy="508000"/>
          </a:xfrm>
        </p:spPr>
        <p:txBody>
          <a:bodyPr/>
          <a:lstStyle/>
          <a:p>
            <a:pPr lvl="0"/>
            <a:endParaRPr lang="en-IN" dirty="0"/>
          </a:p>
        </p:txBody>
      </p:sp>
    </p:spTree>
    <p:extLst>
      <p:ext uri="{BB962C8B-B14F-4D97-AF65-F5344CB8AC3E}">
        <p14:creationId xmlns:p14="http://schemas.microsoft.com/office/powerpoint/2010/main" val="137768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452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
        <p:nvSpPr>
          <p:cNvPr id="5" name="Content Placeholder 4">
            <a:extLst>
              <a:ext uri="{FF2B5EF4-FFF2-40B4-BE49-F238E27FC236}">
                <a16:creationId xmlns:a16="http://schemas.microsoft.com/office/drawing/2014/main" id="{23FE2EEE-44DC-4616-B7F5-6AF2CBA476B7}"/>
              </a:ext>
            </a:extLst>
          </p:cNvPr>
          <p:cNvSpPr>
            <a:spLocks noGrp="1"/>
          </p:cNvSpPr>
          <p:nvPr>
            <p:ph sz="quarter" idx="18"/>
          </p:nvPr>
        </p:nvSpPr>
        <p:spPr>
          <a:xfrm>
            <a:off x="968375" y="5246688"/>
            <a:ext cx="2373313" cy="654050"/>
          </a:xfrm>
        </p:spPr>
        <p:txBody>
          <a:bodyPr/>
          <a:lstStyle/>
          <a:p>
            <a:pPr lvl="0"/>
            <a:endParaRPr lang="en-IN" dirty="0"/>
          </a:p>
        </p:txBody>
      </p:sp>
      <p:sp>
        <p:nvSpPr>
          <p:cNvPr id="8" name="Content Placeholder 7">
            <a:extLst>
              <a:ext uri="{FF2B5EF4-FFF2-40B4-BE49-F238E27FC236}">
                <a16:creationId xmlns:a16="http://schemas.microsoft.com/office/drawing/2014/main" id="{CD823487-5ED1-46CC-AC06-43B054FC66E9}"/>
              </a:ext>
            </a:extLst>
          </p:cNvPr>
          <p:cNvSpPr>
            <a:spLocks noGrp="1"/>
          </p:cNvSpPr>
          <p:nvPr>
            <p:ph sz="quarter" idx="19"/>
          </p:nvPr>
        </p:nvSpPr>
        <p:spPr>
          <a:xfrm>
            <a:off x="3995738" y="5246688"/>
            <a:ext cx="3133725" cy="750887"/>
          </a:xfrm>
        </p:spPr>
        <p:txBody>
          <a:bodyPr/>
          <a:lstStyle/>
          <a:p>
            <a:pPr lvl="0"/>
            <a:endParaRPr lang="en-IN" dirty="0"/>
          </a:p>
        </p:txBody>
      </p:sp>
      <p:sp>
        <p:nvSpPr>
          <p:cNvPr id="11" name="Content Placeholder 10">
            <a:extLst>
              <a:ext uri="{FF2B5EF4-FFF2-40B4-BE49-F238E27FC236}">
                <a16:creationId xmlns:a16="http://schemas.microsoft.com/office/drawing/2014/main" id="{B1E56821-CED1-4565-AB10-17A339FB0AE1}"/>
              </a:ext>
            </a:extLst>
          </p:cNvPr>
          <p:cNvSpPr>
            <a:spLocks noGrp="1"/>
          </p:cNvSpPr>
          <p:nvPr>
            <p:ph sz="quarter" idx="20"/>
          </p:nvPr>
        </p:nvSpPr>
        <p:spPr>
          <a:xfrm>
            <a:off x="8034338" y="5246688"/>
            <a:ext cx="2862262" cy="750887"/>
          </a:xfrm>
        </p:spPr>
        <p:txBody>
          <a:bodyPr/>
          <a:lstStyle/>
          <a:p>
            <a:pPr lvl="0"/>
            <a:endParaRPr lang="en-IN" dirty="0"/>
          </a:p>
        </p:txBody>
      </p:sp>
    </p:spTree>
    <p:extLst>
      <p:ext uri="{BB962C8B-B14F-4D97-AF65-F5344CB8AC3E}">
        <p14:creationId xmlns:p14="http://schemas.microsoft.com/office/powerpoint/2010/main" val="2867122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67210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121408"/>
            <a:ext cx="10712450" cy="67210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953765"/>
            <a:ext cx="10712450" cy="67210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3749675"/>
            <a:ext cx="10712451" cy="868363"/>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0" y="4773613"/>
            <a:ext cx="10742613" cy="671512"/>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1" name="Footer">
            <a:extLst>
              <a:ext uri="{FF2B5EF4-FFF2-40B4-BE49-F238E27FC236}">
                <a16:creationId xmlns:a16="http://schemas.microsoft.com/office/drawing/2014/main" id="{49EA09D3-7828-4D8D-80D1-CF14E934BAF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4278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384301"/>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1828928"/>
            <a:ext cx="10712450" cy="35604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249425"/>
            <a:ext cx="10712450" cy="384301"/>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2761047"/>
            <a:ext cx="10712451" cy="448752"/>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1" y="3337120"/>
            <a:ext cx="10706100" cy="415499"/>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742950" y="3822701"/>
            <a:ext cx="10712450" cy="415498"/>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742950" y="4371023"/>
            <a:ext cx="10706100" cy="44786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742950" y="4919980"/>
            <a:ext cx="10706100" cy="50482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742950" y="5513388"/>
            <a:ext cx="10706100" cy="504825"/>
          </a:xfrm>
        </p:spPr>
        <p:txBody>
          <a:bodyPr/>
          <a:lstStyle>
            <a:lvl1pPr>
              <a:defRPr sz="2400" baseline="0">
                <a:latin typeface="Arial" panose="020B0604020202020204" pitchFamily="34" charset="0"/>
                <a:cs typeface="Arial" panose="020B0604020202020204" pitchFamily="34" charset="0"/>
              </a:defRPr>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Carey/Pinard/Shaffer/Shellman/Vodnik</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Office 365</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&amp; Office 2019, 1</a:t>
            </a:r>
            <a:r>
              <a:rPr kumimoji="0" lang="en-US" sz="1000" b="0" i="0" u="none" strike="noStrike" kern="1200" cap="none" spc="0" normalizeH="0" baseline="30000" noProof="0" dirty="0">
                <a:ln>
                  <a:noFill/>
                </a:ln>
                <a:solidFill>
                  <a:srgbClr val="004A78"/>
                </a:solidFill>
                <a:effectLst/>
                <a:uLnTx/>
                <a:uFillTx/>
                <a:latin typeface="Arial" panose="020B0604020202020204" pitchFamily="34" charset="0"/>
                <a:ea typeface="+mn-ea"/>
                <a:cs typeface="Arial" panose="020B0604020202020204" pitchFamily="34" charset="0"/>
              </a:rPr>
              <a:t>st</a:t>
            </a:r>
            <a:r>
              <a:rPr kumimoji="0" lang="en-US" sz="1000" b="0" i="0" u="none" strike="noStrike" kern="1200" cap="none" spc="0" normalizeH="0" baseline="0" noProof="0" dirty="0">
                <a:ln>
                  <a:noFill/>
                </a:ln>
                <a:solidFill>
                  <a:srgbClr val="004A78"/>
                </a:solidFill>
                <a:effectLst/>
                <a:uLnTx/>
                <a:uFillTx/>
                <a:latin typeface="Arial" panose="020B0604020202020204" pitchFamily="34" charset="0"/>
                <a:ea typeface="+mn-ea"/>
                <a:cs typeface="Arial" panose="020B0604020202020204" pitchFamily="34" charset="0"/>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88405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30" r:id="rId5"/>
    <p:sldLayoutId id="2147483725" r:id="rId6"/>
    <p:sldLayoutId id="2147483731" r:id="rId7"/>
    <p:sldLayoutId id="2147483726" r:id="rId8"/>
    <p:sldLayoutId id="2147483727" r:id="rId9"/>
    <p:sldLayoutId id="2147483728" r:id="rId10"/>
    <p:sldLayoutId id="2147483718" r:id="rId11"/>
    <p:sldLayoutId id="2147483715" r:id="rId12"/>
    <p:sldLayoutId id="2147483716" r:id="rId13"/>
    <p:sldLayoutId id="2147483719" r:id="rId14"/>
    <p:sldLayoutId id="2147483720" r:id="rId15"/>
    <p:sldLayoutId id="2147483723" r:id="rId16"/>
    <p:sldLayoutId id="2147483724" r:id="rId17"/>
    <p:sldLayoutId id="2147483713" r:id="rId18"/>
    <p:sldLayoutId id="2147483717" r:id="rId19"/>
    <p:sldLayoutId id="2147483729" r:id="rId20"/>
  </p:sldLayoutIdLst>
  <p:hf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41D6-5E05-40F1-A17B-8553B4EFD22E}"/>
              </a:ext>
            </a:extLst>
          </p:cNvPr>
          <p:cNvSpPr>
            <a:spLocks noGrp="1"/>
          </p:cNvSpPr>
          <p:nvPr>
            <p:ph type="title"/>
          </p:nvPr>
        </p:nvSpPr>
        <p:spPr/>
        <p:txBody>
          <a:bodyPr/>
          <a:lstStyle/>
          <a:p>
            <a:r>
              <a:rPr lang="en-US" sz="3600" dirty="0"/>
              <a:t>Technology for Success: Computer Concepts</a:t>
            </a:r>
            <a:endParaRPr lang="en-US" sz="2000" dirty="0"/>
          </a:p>
        </p:txBody>
      </p:sp>
      <p:sp>
        <p:nvSpPr>
          <p:cNvPr id="4" name="Footer Placeholder 7">
            <a:extLst>
              <a:ext uri="{FF2B5EF4-FFF2-40B4-BE49-F238E27FC236}">
                <a16:creationId xmlns:a16="http://schemas.microsoft.com/office/drawing/2014/main" id="{381DA986-64DA-4012-B4B3-AEFB15742A2E}"/>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6711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571D-7585-48EA-9A6B-92FC6F0FDAA2}"/>
              </a:ext>
            </a:extLst>
          </p:cNvPr>
          <p:cNvSpPr>
            <a:spLocks noGrp="1"/>
          </p:cNvSpPr>
          <p:nvPr>
            <p:ph type="title"/>
          </p:nvPr>
        </p:nvSpPr>
        <p:spPr/>
        <p:txBody>
          <a:bodyPr/>
          <a:lstStyle/>
          <a:p>
            <a:r>
              <a:rPr lang="en-US" dirty="0"/>
              <a:t>Social Media</a:t>
            </a:r>
            <a:endParaRPr lang="en-IN" dirty="0"/>
          </a:p>
        </p:txBody>
      </p:sp>
      <p:sp>
        <p:nvSpPr>
          <p:cNvPr id="3" name="Content Placeholder 2">
            <a:extLst>
              <a:ext uri="{FF2B5EF4-FFF2-40B4-BE49-F238E27FC236}">
                <a16:creationId xmlns:a16="http://schemas.microsoft.com/office/drawing/2014/main" id="{C03CD5D9-1E00-4803-B914-DA0A1DE6C41D}"/>
              </a:ext>
            </a:extLst>
          </p:cNvPr>
          <p:cNvSpPr>
            <a:spLocks noGrp="1"/>
          </p:cNvSpPr>
          <p:nvPr>
            <p:ph sz="quarter" idx="16"/>
          </p:nvPr>
        </p:nvSpPr>
        <p:spPr>
          <a:xfrm>
            <a:off x="742950" y="1289050"/>
            <a:ext cx="4723151" cy="4894036"/>
          </a:xfrm>
        </p:spPr>
        <p:txBody>
          <a:bodyPr/>
          <a:lstStyle/>
          <a:p>
            <a:r>
              <a:rPr lang="en-US" dirty="0"/>
              <a:t>Positive effects</a:t>
            </a:r>
          </a:p>
          <a:p>
            <a:pPr lvl="1"/>
            <a:r>
              <a:rPr lang="en-US" dirty="0"/>
              <a:t>Enabling learning</a:t>
            </a:r>
            <a:endParaRPr lang="en-US" b="1" dirty="0">
              <a:solidFill>
                <a:srgbClr val="1992AF"/>
              </a:solidFill>
            </a:endParaRPr>
          </a:p>
          <a:p>
            <a:pPr lvl="1"/>
            <a:r>
              <a:rPr lang="en-US" dirty="0"/>
              <a:t>Keeping in touch with the world</a:t>
            </a:r>
          </a:p>
          <a:p>
            <a:pPr lvl="1"/>
            <a:r>
              <a:rPr lang="en-US" dirty="0"/>
              <a:t>Interactive communication</a:t>
            </a:r>
          </a:p>
          <a:p>
            <a:r>
              <a:rPr lang="en-US" dirty="0"/>
              <a:t>Gather support</a:t>
            </a:r>
          </a:p>
          <a:p>
            <a:pPr lvl="1"/>
            <a:r>
              <a:rPr lang="en-US" b="1" dirty="0">
                <a:solidFill>
                  <a:srgbClr val="004A78"/>
                </a:solidFill>
              </a:rPr>
              <a:t>Crowdsourcing</a:t>
            </a:r>
            <a:r>
              <a:rPr lang="en-US" dirty="0"/>
              <a:t>/</a:t>
            </a:r>
            <a:r>
              <a:rPr lang="en-US" b="1" dirty="0">
                <a:solidFill>
                  <a:srgbClr val="004A78"/>
                </a:solidFill>
              </a:rPr>
              <a:t>crowdfunding</a:t>
            </a:r>
          </a:p>
          <a:p>
            <a:r>
              <a:rPr lang="en-US" dirty="0"/>
              <a:t>Negative effects</a:t>
            </a:r>
          </a:p>
          <a:p>
            <a:pPr lvl="1"/>
            <a:r>
              <a:rPr lang="en-US" b="1" dirty="0">
                <a:solidFill>
                  <a:srgbClr val="004A78"/>
                </a:solidFill>
              </a:rPr>
              <a:t>Disinformation</a:t>
            </a:r>
          </a:p>
          <a:p>
            <a:pPr lvl="1"/>
            <a:r>
              <a:rPr lang="en-US" dirty="0"/>
              <a:t>Scams</a:t>
            </a:r>
          </a:p>
          <a:p>
            <a:pPr lvl="1"/>
            <a:r>
              <a:rPr lang="en-US" dirty="0"/>
              <a:t>Technology addiction</a:t>
            </a:r>
          </a:p>
          <a:p>
            <a:pPr lvl="1"/>
            <a:r>
              <a:rPr lang="en-US" dirty="0"/>
              <a:t>Technology overload</a:t>
            </a:r>
          </a:p>
        </p:txBody>
      </p:sp>
      <p:pic>
        <p:nvPicPr>
          <p:cNvPr id="10" name="Content Placeholder 9" descr="Two smartphone screens show an alert for a Winter Storm Warning and a radar map showing the approaching storm in the Washington, DC area.">
            <a:extLst>
              <a:ext uri="{FF2B5EF4-FFF2-40B4-BE49-F238E27FC236}">
                <a16:creationId xmlns:a16="http://schemas.microsoft.com/office/drawing/2014/main" id="{05FA0625-61B1-4882-A549-2CA02A81E322}"/>
              </a:ext>
            </a:extLst>
          </p:cNvPr>
          <p:cNvPicPr>
            <a:picLocks noGrp="1" noChangeAspect="1"/>
          </p:cNvPicPr>
          <p:nvPr>
            <p:ph sz="quarter" idx="17"/>
          </p:nvPr>
        </p:nvPicPr>
        <p:blipFill>
          <a:blip r:embed="rId2"/>
          <a:stretch>
            <a:fillRect/>
          </a:stretch>
        </p:blipFill>
        <p:spPr>
          <a:xfrm>
            <a:off x="5466101" y="1424113"/>
            <a:ext cx="3045390" cy="4363396"/>
          </a:xfrm>
        </p:spPr>
      </p:pic>
      <p:pic>
        <p:nvPicPr>
          <p:cNvPr id="12" name="Content Placeholder 11" descr="A crowdfunding page on the GoFundMe site for &quot;Nathan's New Chair,&quot; a wheelchair prototype. There is a video pitching the project, and a slider showing how much of the goal funding has been raised. There are links to Donate Now and Share on Facebook, as well as information about when the page was created and by whom.">
            <a:extLst>
              <a:ext uri="{FF2B5EF4-FFF2-40B4-BE49-F238E27FC236}">
                <a16:creationId xmlns:a16="http://schemas.microsoft.com/office/drawing/2014/main" id="{36BA8700-7B22-4343-BF51-A7641D9C0EE4}"/>
              </a:ext>
            </a:extLst>
          </p:cNvPr>
          <p:cNvPicPr>
            <a:picLocks noGrp="1" noChangeAspect="1"/>
          </p:cNvPicPr>
          <p:nvPr>
            <p:ph sz="quarter" idx="18"/>
          </p:nvPr>
        </p:nvPicPr>
        <p:blipFill>
          <a:blip r:embed="rId3"/>
          <a:stretch>
            <a:fillRect/>
          </a:stretch>
        </p:blipFill>
        <p:spPr>
          <a:xfrm>
            <a:off x="8618436" y="3887182"/>
            <a:ext cx="3440538" cy="1985360"/>
          </a:xfrm>
        </p:spPr>
      </p:pic>
    </p:spTree>
    <p:extLst>
      <p:ext uri="{BB962C8B-B14F-4D97-AF65-F5344CB8AC3E}">
        <p14:creationId xmlns:p14="http://schemas.microsoft.com/office/powerpoint/2010/main" val="359766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E3D7-D8B2-4621-9E0E-EB1CE0A2F456}"/>
              </a:ext>
            </a:extLst>
          </p:cNvPr>
          <p:cNvSpPr>
            <a:spLocks noGrp="1"/>
          </p:cNvSpPr>
          <p:nvPr>
            <p:ph type="title"/>
          </p:nvPr>
        </p:nvSpPr>
        <p:spPr/>
        <p:txBody>
          <a:bodyPr/>
          <a:lstStyle/>
          <a:p>
            <a:r>
              <a:rPr lang="en-US" dirty="0"/>
              <a:t>Social Networking</a:t>
            </a:r>
            <a:endParaRPr lang="en-IN" dirty="0"/>
          </a:p>
        </p:txBody>
      </p:sp>
      <p:sp>
        <p:nvSpPr>
          <p:cNvPr id="4" name="Content Placeholder 3">
            <a:extLst>
              <a:ext uri="{FF2B5EF4-FFF2-40B4-BE49-F238E27FC236}">
                <a16:creationId xmlns:a16="http://schemas.microsoft.com/office/drawing/2014/main" id="{1C483FB8-5FBA-435F-8617-35791F563DCB}"/>
              </a:ext>
            </a:extLst>
          </p:cNvPr>
          <p:cNvSpPr>
            <a:spLocks noGrp="1"/>
          </p:cNvSpPr>
          <p:nvPr>
            <p:ph sz="quarter" idx="16"/>
          </p:nvPr>
        </p:nvSpPr>
        <p:spPr>
          <a:xfrm>
            <a:off x="742950" y="1289051"/>
            <a:ext cx="5026479" cy="3021692"/>
          </a:xfrm>
        </p:spPr>
        <p:txBody>
          <a:bodyPr/>
          <a:lstStyle/>
          <a:p>
            <a:pPr marL="342900" indent="-342900">
              <a:buFont typeface="Arial" panose="020B0604020202020204" pitchFamily="34" charset="0"/>
              <a:buChar char="•"/>
            </a:pPr>
            <a:r>
              <a:rPr lang="en-US" dirty="0"/>
              <a:t>Positive Effects</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Keeping in touch with other people</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Interactivity</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Growing a career</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Immediacy</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Information control</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Business and social networking</a:t>
            </a:r>
          </a:p>
        </p:txBody>
      </p:sp>
      <p:sp>
        <p:nvSpPr>
          <p:cNvPr id="5" name="Content Placeholder 4">
            <a:extLst>
              <a:ext uri="{FF2B5EF4-FFF2-40B4-BE49-F238E27FC236}">
                <a16:creationId xmlns:a16="http://schemas.microsoft.com/office/drawing/2014/main" id="{3F761BDE-29D1-44C9-80D0-7B9C15BBE61C}"/>
              </a:ext>
            </a:extLst>
          </p:cNvPr>
          <p:cNvSpPr>
            <a:spLocks noGrp="1"/>
          </p:cNvSpPr>
          <p:nvPr>
            <p:ph sz="quarter" idx="17"/>
          </p:nvPr>
        </p:nvSpPr>
        <p:spPr>
          <a:xfrm>
            <a:off x="6008915" y="1463223"/>
            <a:ext cx="5127171" cy="2651577"/>
          </a:xfrm>
        </p:spPr>
        <p:txBody>
          <a:bodyPr/>
          <a:lstStyle/>
          <a:p>
            <a:r>
              <a:rPr lang="en-US" dirty="0"/>
              <a:t>Negative Effects</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Loss of privacy</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Exposure to illegal activities</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Loss of information control</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Decreased employability</a:t>
            </a:r>
          </a:p>
          <a:p>
            <a:pPr marL="622800" lvl="1" indent="-320400">
              <a:spcBef>
                <a:spcPts val="1000"/>
              </a:spcBef>
              <a:buClr>
                <a:srgbClr val="004A78"/>
              </a:buClr>
              <a:buFont typeface="Courier New" panose="02070309020205020404" pitchFamily="49" charset="0"/>
              <a:buChar char="o"/>
            </a:pPr>
            <a:r>
              <a:rPr lang="en-US" sz="2200" dirty="0">
                <a:solidFill>
                  <a:srgbClr val="000000"/>
                </a:solidFill>
                <a:latin typeface="Arial" panose="020B0604020202020204" pitchFamily="34" charset="0"/>
                <a:cs typeface="Arial" panose="020B0604020202020204" pitchFamily="34" charset="0"/>
              </a:rPr>
              <a:t>Downsides for businesses</a:t>
            </a:r>
          </a:p>
        </p:txBody>
      </p:sp>
      <p:pic>
        <p:nvPicPr>
          <p:cNvPr id="12" name="Content Placeholder 11" descr="Three websites to help you build your career are shown: LinkedIn, CareerBuilder, and Monster. The LinkedIn screen shows a sample profile of a Service Manager for a bank. The CareerBuilder page shows an Advice and Resources screen with tips on companies hiring this month and interview tips. The Monster page shows a search screen where you can search by job title and location, and find typical salaries for that job and location.">
            <a:extLst>
              <a:ext uri="{FF2B5EF4-FFF2-40B4-BE49-F238E27FC236}">
                <a16:creationId xmlns:a16="http://schemas.microsoft.com/office/drawing/2014/main" id="{A5CF58C1-562D-4340-AC45-D5BAE5CB9EAC}"/>
              </a:ext>
            </a:extLst>
          </p:cNvPr>
          <p:cNvPicPr>
            <a:picLocks noGrp="1" noChangeAspect="1"/>
          </p:cNvPicPr>
          <p:nvPr>
            <p:ph sz="quarter" idx="18"/>
          </p:nvPr>
        </p:nvPicPr>
        <p:blipFill>
          <a:blip r:embed="rId2"/>
          <a:stretch>
            <a:fillRect/>
          </a:stretch>
        </p:blipFill>
        <p:spPr>
          <a:xfrm>
            <a:off x="1559195" y="4333770"/>
            <a:ext cx="2889842" cy="1847608"/>
          </a:xfrm>
        </p:spPr>
      </p:pic>
      <p:pic>
        <p:nvPicPr>
          <p:cNvPr id="14" name="Content Placeholder 13" descr="A Facebook Privacy Settings and Tools screen where you can view and edit settings for Your Activity (Who can see your posts? Review your posts and things you're tagged in, Limit the audience for your posts) and How People Find and Contact You (Who can send you friend requests? Who can see your friends list? Who can look you up using the email address you provided?).">
            <a:extLst>
              <a:ext uri="{FF2B5EF4-FFF2-40B4-BE49-F238E27FC236}">
                <a16:creationId xmlns:a16="http://schemas.microsoft.com/office/drawing/2014/main" id="{730EC723-F109-4355-8FCA-9FE66A104E39}"/>
              </a:ext>
            </a:extLst>
          </p:cNvPr>
          <p:cNvPicPr>
            <a:picLocks noGrp="1" noChangeAspect="1"/>
          </p:cNvPicPr>
          <p:nvPr>
            <p:ph sz="quarter" idx="19"/>
          </p:nvPr>
        </p:nvPicPr>
        <p:blipFill>
          <a:blip r:embed="rId3"/>
          <a:stretch>
            <a:fillRect/>
          </a:stretch>
        </p:blipFill>
        <p:spPr>
          <a:xfrm>
            <a:off x="6699555" y="4123879"/>
            <a:ext cx="3745889" cy="2100154"/>
          </a:xfrm>
        </p:spPr>
      </p:pic>
    </p:spTree>
    <p:extLst>
      <p:ext uri="{BB962C8B-B14F-4D97-AF65-F5344CB8AC3E}">
        <p14:creationId xmlns:p14="http://schemas.microsoft.com/office/powerpoint/2010/main" val="194607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7E38-65BD-4F0A-B995-A0F3D6D55B21}"/>
              </a:ext>
            </a:extLst>
          </p:cNvPr>
          <p:cNvSpPr>
            <a:spLocks noGrp="1"/>
          </p:cNvSpPr>
          <p:nvPr>
            <p:ph type="title"/>
          </p:nvPr>
        </p:nvSpPr>
        <p:spPr>
          <a:xfrm>
            <a:off x="838200" y="274480"/>
            <a:ext cx="10515600" cy="853395"/>
          </a:xfrm>
        </p:spPr>
        <p:txBody>
          <a:bodyPr/>
          <a:lstStyle/>
          <a:p>
            <a:r>
              <a:rPr lang="en-US" sz="3200" dirty="0"/>
              <a:t>Use and Create Multiple Types of Digital Communication</a:t>
            </a:r>
            <a:endParaRPr lang="en-IN" sz="3200" dirty="0"/>
          </a:p>
        </p:txBody>
      </p:sp>
      <p:sp>
        <p:nvSpPr>
          <p:cNvPr id="5" name="Content Placeholder 4">
            <a:extLst>
              <a:ext uri="{FF2B5EF4-FFF2-40B4-BE49-F238E27FC236}">
                <a16:creationId xmlns:a16="http://schemas.microsoft.com/office/drawing/2014/main" id="{2049190B-CB0E-49D1-B214-67EE62650EDC}"/>
              </a:ext>
            </a:extLst>
          </p:cNvPr>
          <p:cNvSpPr>
            <a:spLocks noGrp="1"/>
          </p:cNvSpPr>
          <p:nvPr>
            <p:ph sz="quarter" idx="16"/>
          </p:nvPr>
        </p:nvSpPr>
        <p:spPr>
          <a:xfrm>
            <a:off x="742950" y="1289050"/>
            <a:ext cx="10706100" cy="1584779"/>
          </a:xfrm>
        </p:spPr>
        <p:txBody>
          <a:bodyPr/>
          <a:lstStyle/>
          <a:p>
            <a:r>
              <a:rPr lang="en-US" sz="2000" dirty="0"/>
              <a:t>Use multiple types of digital communication following standard netiquette guidelines</a:t>
            </a:r>
          </a:p>
          <a:p>
            <a:r>
              <a:rPr lang="en-US" sz="2000" dirty="0"/>
              <a:t>Create digital communication, including emails and blogs, that follows netiquette</a:t>
            </a:r>
          </a:p>
          <a:p>
            <a:r>
              <a:rPr lang="en-US" sz="2000" dirty="0"/>
              <a:t>Attend video conferences or webinars to further develop a skill</a:t>
            </a:r>
          </a:p>
          <a:p>
            <a:r>
              <a:rPr lang="en-US" sz="2000" dirty="0"/>
              <a:t>Create business social network posts that follow netiquette</a:t>
            </a:r>
          </a:p>
        </p:txBody>
      </p:sp>
      <p:pic>
        <p:nvPicPr>
          <p:cNvPr id="10" name="Content Placeholder 9" descr="A young man in New York is giving a video training session to employees in Tokyo. The trainer is shown on a large screen, and the trainees are shown sitting at a table with their laptops, watching the trainer on the large screen.">
            <a:extLst>
              <a:ext uri="{FF2B5EF4-FFF2-40B4-BE49-F238E27FC236}">
                <a16:creationId xmlns:a16="http://schemas.microsoft.com/office/drawing/2014/main" id="{8EFCD42E-5717-4A9C-B3B0-3A34CFF5BBC1}"/>
              </a:ext>
            </a:extLst>
          </p:cNvPr>
          <p:cNvPicPr>
            <a:picLocks noGrp="1" noChangeAspect="1"/>
          </p:cNvPicPr>
          <p:nvPr>
            <p:ph sz="quarter" idx="17"/>
          </p:nvPr>
        </p:nvPicPr>
        <p:blipFill>
          <a:blip r:embed="rId2"/>
          <a:stretch>
            <a:fillRect/>
          </a:stretch>
        </p:blipFill>
        <p:spPr>
          <a:xfrm>
            <a:off x="2040731" y="3035004"/>
            <a:ext cx="2385383" cy="1478152"/>
          </a:xfrm>
        </p:spPr>
      </p:pic>
      <p:pic>
        <p:nvPicPr>
          <p:cNvPr id="12" name="Content Placeholder 11" descr="A Zoom videoconference screen shows live video images of the participants from their computer cameras. The Zoom screen shows images of four participants in this meeting. Along the bottom of the screen, controls let participants start and stop video, invite and view other participants, chat with other attendees, or record and leave the meeting.">
            <a:extLst>
              <a:ext uri="{FF2B5EF4-FFF2-40B4-BE49-F238E27FC236}">
                <a16:creationId xmlns:a16="http://schemas.microsoft.com/office/drawing/2014/main" id="{CB3EE519-3775-4B7A-91C9-E391F20551EA}"/>
              </a:ext>
            </a:extLst>
          </p:cNvPr>
          <p:cNvPicPr>
            <a:picLocks noGrp="1" noChangeAspect="1"/>
          </p:cNvPicPr>
          <p:nvPr>
            <p:ph sz="quarter" idx="18"/>
          </p:nvPr>
        </p:nvPicPr>
        <p:blipFill>
          <a:blip r:embed="rId3"/>
          <a:stretch>
            <a:fillRect/>
          </a:stretch>
        </p:blipFill>
        <p:spPr>
          <a:xfrm>
            <a:off x="5134095" y="2873829"/>
            <a:ext cx="2763635" cy="1481488"/>
          </a:xfrm>
        </p:spPr>
      </p:pic>
      <p:pic>
        <p:nvPicPr>
          <p:cNvPr id="14" name="Content Placeholder 13" descr="Screenshot from a webinar. Live video of the presenter appears in a small window in the upper right of the screen. Webinar attendees see the presenter's prepared slide show in the main window. In this case the presentation shows a graph of opinions from employers and students, along with a photo of a smiling student. Along the bottom of the screen are controls attendees can use to start, stop, and progress the webinar.">
            <a:extLst>
              <a:ext uri="{FF2B5EF4-FFF2-40B4-BE49-F238E27FC236}">
                <a16:creationId xmlns:a16="http://schemas.microsoft.com/office/drawing/2014/main" id="{C70213FD-3F36-4856-872F-1663358B83C2}"/>
              </a:ext>
            </a:extLst>
          </p:cNvPr>
          <p:cNvPicPr>
            <a:picLocks noGrp="1" noChangeAspect="1"/>
          </p:cNvPicPr>
          <p:nvPr>
            <p:ph sz="quarter" idx="19"/>
          </p:nvPr>
        </p:nvPicPr>
        <p:blipFill>
          <a:blip r:embed="rId4"/>
          <a:stretch>
            <a:fillRect/>
          </a:stretch>
        </p:blipFill>
        <p:spPr>
          <a:xfrm>
            <a:off x="2040731" y="4674331"/>
            <a:ext cx="2868682" cy="1617751"/>
          </a:xfrm>
        </p:spPr>
      </p:pic>
      <p:pic>
        <p:nvPicPr>
          <p:cNvPr id="16" name="Content Placeholder 15" descr="The video calling app FaceTime displays live video of callers on an iPhone.">
            <a:extLst>
              <a:ext uri="{FF2B5EF4-FFF2-40B4-BE49-F238E27FC236}">
                <a16:creationId xmlns:a16="http://schemas.microsoft.com/office/drawing/2014/main" id="{01C12219-D4A2-4FEA-9C2D-4154A1382120}"/>
              </a:ext>
            </a:extLst>
          </p:cNvPr>
          <p:cNvPicPr>
            <a:picLocks noGrp="1" noChangeAspect="1"/>
          </p:cNvPicPr>
          <p:nvPr>
            <p:ph sz="quarter" idx="20"/>
          </p:nvPr>
        </p:nvPicPr>
        <p:blipFill>
          <a:blip r:embed="rId5"/>
          <a:stretch>
            <a:fillRect/>
          </a:stretch>
        </p:blipFill>
        <p:spPr>
          <a:xfrm>
            <a:off x="5684449" y="4458608"/>
            <a:ext cx="1145389" cy="1848985"/>
          </a:xfrm>
        </p:spPr>
      </p:pic>
      <p:pic>
        <p:nvPicPr>
          <p:cNvPr id="21" name="Content Placeholder 20" descr="A laptop displays a screen from a video job interview on the HireVue website. On this screen, a job applicant has recorded a video of his answer to the question, &quot;Please describe how your skills, education, and experience will help you succeed in this position.&quot; The screen allows the applicant to view or change the recording.">
            <a:extLst>
              <a:ext uri="{FF2B5EF4-FFF2-40B4-BE49-F238E27FC236}">
                <a16:creationId xmlns:a16="http://schemas.microsoft.com/office/drawing/2014/main" id="{C9685D68-FE07-41E2-89A4-48673F457511}"/>
              </a:ext>
            </a:extLst>
          </p:cNvPr>
          <p:cNvPicPr>
            <a:picLocks noGrp="1" noChangeAspect="1"/>
          </p:cNvPicPr>
          <p:nvPr>
            <p:ph sz="quarter" idx="21"/>
          </p:nvPr>
        </p:nvPicPr>
        <p:blipFill>
          <a:blip r:embed="rId6"/>
          <a:stretch>
            <a:fillRect/>
          </a:stretch>
        </p:blipFill>
        <p:spPr>
          <a:xfrm>
            <a:off x="8346378" y="4013208"/>
            <a:ext cx="3397496" cy="2122041"/>
          </a:xfrm>
        </p:spPr>
      </p:pic>
    </p:spTree>
    <p:extLst>
      <p:ext uri="{BB962C8B-B14F-4D97-AF65-F5344CB8AC3E}">
        <p14:creationId xmlns:p14="http://schemas.microsoft.com/office/powerpoint/2010/main" val="1189671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DA31-7942-454F-B20D-470574033451}"/>
              </a:ext>
            </a:extLst>
          </p:cNvPr>
          <p:cNvSpPr>
            <a:spLocks noGrp="1"/>
          </p:cNvSpPr>
          <p:nvPr>
            <p:ph type="title"/>
          </p:nvPr>
        </p:nvSpPr>
        <p:spPr/>
        <p:txBody>
          <a:bodyPr/>
          <a:lstStyle/>
          <a:p>
            <a:r>
              <a:rPr lang="en-US" sz="3200" dirty="0"/>
              <a:t>Use Digital Communication Following Netiquette </a:t>
            </a:r>
            <a:r>
              <a:rPr lang="en-US" sz="2400" b="0" dirty="0"/>
              <a:t>(1 of 3)</a:t>
            </a:r>
            <a:endParaRPr lang="en-IN" sz="2400" dirty="0"/>
          </a:p>
        </p:txBody>
      </p:sp>
      <p:sp>
        <p:nvSpPr>
          <p:cNvPr id="3" name="Content Placeholder 2">
            <a:extLst>
              <a:ext uri="{FF2B5EF4-FFF2-40B4-BE49-F238E27FC236}">
                <a16:creationId xmlns:a16="http://schemas.microsoft.com/office/drawing/2014/main" id="{38463D64-23F8-46A8-8442-245C2B677226}"/>
              </a:ext>
            </a:extLst>
          </p:cNvPr>
          <p:cNvSpPr>
            <a:spLocks noGrp="1"/>
          </p:cNvSpPr>
          <p:nvPr>
            <p:ph sz="quarter" idx="16"/>
          </p:nvPr>
        </p:nvSpPr>
        <p:spPr>
          <a:xfrm>
            <a:off x="742949" y="1289050"/>
            <a:ext cx="7236279" cy="4850493"/>
          </a:xfrm>
        </p:spPr>
        <p:txBody>
          <a:bodyPr/>
          <a:lstStyle/>
          <a:p>
            <a:r>
              <a:rPr lang="en-US" dirty="0"/>
              <a:t>Internet etiquette guidelines</a:t>
            </a:r>
            <a:endParaRPr lang="en-US" b="1" dirty="0">
              <a:solidFill>
                <a:srgbClr val="1992AF"/>
              </a:solidFill>
            </a:endParaRPr>
          </a:p>
          <a:p>
            <a:pPr lvl="1"/>
            <a:r>
              <a:rPr lang="en-US" dirty="0"/>
              <a:t>Treat others as you want them to treat you</a:t>
            </a:r>
          </a:p>
          <a:p>
            <a:pPr lvl="1"/>
            <a:r>
              <a:rPr lang="en-US" dirty="0"/>
              <a:t>Be polite, and avoid wording that might seem offensive, passive-aggressive, suggestive, or argumentative. Take care when using humor or sarcasm.</a:t>
            </a:r>
          </a:p>
          <a:p>
            <a:pPr lvl="1"/>
            <a:r>
              <a:rPr lang="en-US" dirty="0"/>
              <a:t>Take a neutral stance on controversial subjects</a:t>
            </a:r>
          </a:p>
          <a:p>
            <a:pPr lvl="1"/>
            <a:r>
              <a:rPr lang="en-US" dirty="0"/>
              <a:t>Read your messages before sending them and correct errors in spelling, grammar, and tone</a:t>
            </a:r>
          </a:p>
          <a:p>
            <a:pPr lvl="1"/>
            <a:r>
              <a:rPr lang="en-US" dirty="0"/>
              <a:t>Consider email as public communication, because people might forward your message to</a:t>
            </a:r>
          </a:p>
          <a:p>
            <a:pPr lvl="1"/>
            <a:r>
              <a:rPr lang="en-US" dirty="0"/>
              <a:t>Remember that a human being is at the other end of your communication</a:t>
            </a:r>
          </a:p>
        </p:txBody>
      </p:sp>
      <p:pic>
        <p:nvPicPr>
          <p:cNvPr id="12" name="Content Placeholder 11" descr="A smartphone shows a text messaging app with text messages between John Smith and a friend. John's messages are in blue boxes and his friend's replies are in gray boxes.">
            <a:extLst>
              <a:ext uri="{FF2B5EF4-FFF2-40B4-BE49-F238E27FC236}">
                <a16:creationId xmlns:a16="http://schemas.microsoft.com/office/drawing/2014/main" id="{069C5B04-713E-4E52-8F65-5A2FF4B60AD8}"/>
              </a:ext>
            </a:extLst>
          </p:cNvPr>
          <p:cNvPicPr>
            <a:picLocks noGrp="1" noChangeAspect="1"/>
          </p:cNvPicPr>
          <p:nvPr>
            <p:ph sz="quarter" idx="17"/>
          </p:nvPr>
        </p:nvPicPr>
        <p:blipFill>
          <a:blip r:embed="rId2"/>
          <a:stretch>
            <a:fillRect/>
          </a:stretch>
        </p:blipFill>
        <p:spPr>
          <a:xfrm>
            <a:off x="8580411" y="1488634"/>
            <a:ext cx="2425621" cy="4451100"/>
          </a:xfrm>
        </p:spPr>
      </p:pic>
    </p:spTree>
    <p:extLst>
      <p:ext uri="{BB962C8B-B14F-4D97-AF65-F5344CB8AC3E}">
        <p14:creationId xmlns:p14="http://schemas.microsoft.com/office/powerpoint/2010/main" val="46635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88C2-064F-4363-BBE5-B30074D96D7A}"/>
              </a:ext>
            </a:extLst>
          </p:cNvPr>
          <p:cNvSpPr>
            <a:spLocks noGrp="1"/>
          </p:cNvSpPr>
          <p:nvPr>
            <p:ph type="title"/>
          </p:nvPr>
        </p:nvSpPr>
        <p:spPr/>
        <p:txBody>
          <a:bodyPr/>
          <a:lstStyle/>
          <a:p>
            <a:r>
              <a:rPr lang="en-US" sz="3200" dirty="0"/>
              <a:t>Use Digital Communication Following Netiquette </a:t>
            </a:r>
            <a:r>
              <a:rPr lang="en-US" sz="2400" b="0" dirty="0"/>
              <a:t>(2 of 3)</a:t>
            </a:r>
            <a:endParaRPr lang="en-IN" sz="2400" dirty="0"/>
          </a:p>
        </p:txBody>
      </p:sp>
      <p:sp>
        <p:nvSpPr>
          <p:cNvPr id="3" name="Content Placeholder 2">
            <a:extLst>
              <a:ext uri="{FF2B5EF4-FFF2-40B4-BE49-F238E27FC236}">
                <a16:creationId xmlns:a16="http://schemas.microsoft.com/office/drawing/2014/main" id="{FF4E4366-B13D-4408-9E94-DD20D1ABF779}"/>
              </a:ext>
            </a:extLst>
          </p:cNvPr>
          <p:cNvSpPr>
            <a:spLocks noGrp="1"/>
          </p:cNvSpPr>
          <p:nvPr>
            <p:ph sz="quarter" idx="16"/>
          </p:nvPr>
        </p:nvSpPr>
        <p:spPr>
          <a:xfrm>
            <a:off x="742951" y="1289050"/>
            <a:ext cx="7932964" cy="5024664"/>
          </a:xfrm>
        </p:spPr>
        <p:txBody>
          <a:bodyPr/>
          <a:lstStyle/>
          <a:p>
            <a:r>
              <a:rPr lang="en-US" dirty="0"/>
              <a:t>Personal social networking guidelines</a:t>
            </a:r>
            <a:endParaRPr lang="en-US" b="1" dirty="0">
              <a:solidFill>
                <a:srgbClr val="1992AF"/>
              </a:solidFill>
            </a:endParaRPr>
          </a:p>
          <a:p>
            <a:pPr lvl="1"/>
            <a:r>
              <a:rPr lang="en-US" dirty="0"/>
              <a:t>Respect other participants.</a:t>
            </a:r>
          </a:p>
          <a:p>
            <a:pPr lvl="1"/>
            <a:r>
              <a:rPr lang="en-US" dirty="0"/>
              <a:t>Get to know other members before adding them as friends</a:t>
            </a:r>
          </a:p>
          <a:p>
            <a:pPr lvl="1"/>
            <a:r>
              <a:rPr lang="en-US" dirty="0"/>
              <a:t>Don’t overshare; keep messages short and focused</a:t>
            </a:r>
          </a:p>
          <a:p>
            <a:pPr lvl="1"/>
            <a:r>
              <a:rPr lang="en-US" dirty="0"/>
              <a:t>Before posting comments, ask yourself how readers will react to it</a:t>
            </a:r>
          </a:p>
          <a:p>
            <a:pPr lvl="1"/>
            <a:r>
              <a:rPr lang="en-US" dirty="0"/>
              <a:t>Do not take an online discussion in a different, unrelated direction (“hijacking a thread”)</a:t>
            </a:r>
          </a:p>
          <a:p>
            <a:pPr lvl="1"/>
            <a:r>
              <a:rPr lang="en-US" dirty="0"/>
              <a:t>Do not post anything that may be considered </a:t>
            </a:r>
            <a:r>
              <a:rPr lang="en-US" sz="2400" b="1" dirty="0">
                <a:solidFill>
                  <a:srgbClr val="004A78"/>
                </a:solidFill>
              </a:rPr>
              <a:t>cyberbullying</a:t>
            </a:r>
          </a:p>
          <a:p>
            <a:pPr lvl="1"/>
            <a:r>
              <a:rPr lang="en-US" dirty="0"/>
              <a:t>Do not monitor or keep track of a member’s activities or whereabouts, which could be considered </a:t>
            </a:r>
            <a:r>
              <a:rPr lang="en-US" sz="2400" b="1" dirty="0">
                <a:solidFill>
                  <a:srgbClr val="004A78"/>
                </a:solidFill>
              </a:rPr>
              <a:t>cyberstalking</a:t>
            </a:r>
          </a:p>
          <a:p>
            <a:pPr lvl="1"/>
            <a:r>
              <a:rPr lang="en-US" dirty="0"/>
              <a:t>Protect your </a:t>
            </a:r>
            <a:r>
              <a:rPr lang="en-US" sz="2400" b="1" dirty="0">
                <a:solidFill>
                  <a:srgbClr val="004A78"/>
                </a:solidFill>
              </a:rPr>
              <a:t>online reputation</a:t>
            </a:r>
            <a:endParaRPr lang="en-US" dirty="0">
              <a:solidFill>
                <a:srgbClr val="004A78"/>
              </a:solidFill>
            </a:endParaRPr>
          </a:p>
        </p:txBody>
      </p:sp>
      <p:pic>
        <p:nvPicPr>
          <p:cNvPr id="11" name="Content Placeholder 10" descr="A smartphone shows a screen of a Facebook posting of a photo from a trip to the bay (a dock on a bay).">
            <a:extLst>
              <a:ext uri="{FF2B5EF4-FFF2-40B4-BE49-F238E27FC236}">
                <a16:creationId xmlns:a16="http://schemas.microsoft.com/office/drawing/2014/main" id="{704394F5-D63B-468D-9119-6C8B308DE76F}"/>
              </a:ext>
            </a:extLst>
          </p:cNvPr>
          <p:cNvPicPr>
            <a:picLocks noGrp="1" noChangeAspect="1"/>
          </p:cNvPicPr>
          <p:nvPr>
            <p:ph sz="quarter" idx="17"/>
          </p:nvPr>
        </p:nvPicPr>
        <p:blipFill>
          <a:blip r:embed="rId2"/>
          <a:stretch>
            <a:fillRect/>
          </a:stretch>
        </p:blipFill>
        <p:spPr>
          <a:xfrm>
            <a:off x="8970639" y="1289050"/>
            <a:ext cx="2478410" cy="4658586"/>
          </a:xfrm>
        </p:spPr>
      </p:pic>
    </p:spTree>
    <p:extLst>
      <p:ext uri="{BB962C8B-B14F-4D97-AF65-F5344CB8AC3E}">
        <p14:creationId xmlns:p14="http://schemas.microsoft.com/office/powerpoint/2010/main" val="291570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BC8C-CB2F-4178-B615-0E8F9548FE4C}"/>
              </a:ext>
            </a:extLst>
          </p:cNvPr>
          <p:cNvSpPr>
            <a:spLocks noGrp="1"/>
          </p:cNvSpPr>
          <p:nvPr>
            <p:ph type="title"/>
          </p:nvPr>
        </p:nvSpPr>
        <p:spPr/>
        <p:txBody>
          <a:bodyPr/>
          <a:lstStyle/>
          <a:p>
            <a:r>
              <a:rPr lang="en-US" sz="3200" dirty="0"/>
              <a:t>Use Digital Communication Following Netiquette </a:t>
            </a:r>
            <a:r>
              <a:rPr lang="en-US" sz="2400" b="0" dirty="0"/>
              <a:t>(3 of 3)</a:t>
            </a:r>
            <a:endParaRPr lang="en-IN" sz="2400" dirty="0"/>
          </a:p>
        </p:txBody>
      </p:sp>
      <p:sp>
        <p:nvSpPr>
          <p:cNvPr id="3" name="Content Placeholder 2">
            <a:extLst>
              <a:ext uri="{FF2B5EF4-FFF2-40B4-BE49-F238E27FC236}">
                <a16:creationId xmlns:a16="http://schemas.microsoft.com/office/drawing/2014/main" id="{665720BC-193F-4CA7-AC0B-1D1513AA47B1}"/>
              </a:ext>
            </a:extLst>
          </p:cNvPr>
          <p:cNvSpPr>
            <a:spLocks noGrp="1"/>
          </p:cNvSpPr>
          <p:nvPr>
            <p:ph sz="quarter" idx="16"/>
          </p:nvPr>
        </p:nvSpPr>
        <p:spPr>
          <a:xfrm>
            <a:off x="742950" y="1289049"/>
            <a:ext cx="5712279" cy="4752521"/>
          </a:xfrm>
        </p:spPr>
        <p:txBody>
          <a:bodyPr/>
          <a:lstStyle/>
          <a:p>
            <a:r>
              <a:rPr lang="en-US" dirty="0"/>
              <a:t>Blog guidelines</a:t>
            </a:r>
            <a:endParaRPr lang="en-US" b="1" dirty="0">
              <a:solidFill>
                <a:srgbClr val="1992AF"/>
              </a:solidFill>
            </a:endParaRPr>
          </a:p>
          <a:p>
            <a:pPr lvl="1"/>
            <a:r>
              <a:rPr lang="en-US" dirty="0"/>
              <a:t>As a blogger, you’re publishing information online that others might rely on to make decisions. Make sure the information you post is accurate and up to date.</a:t>
            </a:r>
          </a:p>
          <a:p>
            <a:pPr lvl="1"/>
            <a:r>
              <a:rPr lang="en-US" dirty="0"/>
              <a:t>Acknowledge any connections you have with companies and people you endorse</a:t>
            </a:r>
          </a:p>
          <a:p>
            <a:pPr lvl="1"/>
            <a:r>
              <a:rPr lang="en-US" dirty="0"/>
              <a:t>Use good judgment and basic courtesy when commenting</a:t>
            </a:r>
          </a:p>
          <a:p>
            <a:pPr lvl="1"/>
            <a:r>
              <a:rPr lang="en-US" dirty="0"/>
              <a:t>Don’t engage in </a:t>
            </a:r>
            <a:r>
              <a:rPr lang="en-US" sz="2400" b="1" dirty="0">
                <a:solidFill>
                  <a:srgbClr val="004A78"/>
                </a:solidFill>
              </a:rPr>
              <a:t>flaming</a:t>
            </a:r>
            <a:r>
              <a:rPr lang="en-US" dirty="0"/>
              <a:t>, which is posting hostile or insulting comments about another online participant</a:t>
            </a:r>
          </a:p>
        </p:txBody>
      </p:sp>
      <p:pic>
        <p:nvPicPr>
          <p:cNvPr id="10" name="Content Placeholder 9" descr="A screenshot of a corporate blog for Cengage has &quot;Biology Success Stories&quot; in one column, including an image of a lightbulb and the text &quot;Success Story,&quot; and text describing how a teacher at Illinois State University used the Cengage MindTap product in her course. On the right is a column of links to additional information.">
            <a:extLst>
              <a:ext uri="{FF2B5EF4-FFF2-40B4-BE49-F238E27FC236}">
                <a16:creationId xmlns:a16="http://schemas.microsoft.com/office/drawing/2014/main" id="{47EFAA34-2CD5-4F44-B532-05722044A988}"/>
              </a:ext>
            </a:extLst>
          </p:cNvPr>
          <p:cNvPicPr>
            <a:picLocks noGrp="1" noChangeAspect="1"/>
          </p:cNvPicPr>
          <p:nvPr>
            <p:ph sz="quarter" idx="17"/>
          </p:nvPr>
        </p:nvPicPr>
        <p:blipFill>
          <a:blip r:embed="rId2"/>
          <a:stretch>
            <a:fillRect/>
          </a:stretch>
        </p:blipFill>
        <p:spPr>
          <a:xfrm>
            <a:off x="6653219" y="3471698"/>
            <a:ext cx="5286590" cy="2400631"/>
          </a:xfrm>
        </p:spPr>
      </p:pic>
    </p:spTree>
    <p:extLst>
      <p:ext uri="{BB962C8B-B14F-4D97-AF65-F5344CB8AC3E}">
        <p14:creationId xmlns:p14="http://schemas.microsoft.com/office/powerpoint/2010/main" val="4229341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A4E-A6DD-446A-94E2-22D480CAF3A2}"/>
              </a:ext>
            </a:extLst>
          </p:cNvPr>
          <p:cNvSpPr>
            <a:spLocks noGrp="1"/>
          </p:cNvSpPr>
          <p:nvPr>
            <p:ph type="title"/>
          </p:nvPr>
        </p:nvSpPr>
        <p:spPr>
          <a:xfrm>
            <a:off x="838200" y="225125"/>
            <a:ext cx="10515600" cy="952105"/>
          </a:xfrm>
        </p:spPr>
        <p:txBody>
          <a:bodyPr/>
          <a:lstStyle/>
          <a:p>
            <a:r>
              <a:rPr lang="en-US" dirty="0"/>
              <a:t>Create Digital Communication That Follows Netiquette </a:t>
            </a:r>
            <a:r>
              <a:rPr lang="en-US" sz="2400" b="0" dirty="0"/>
              <a:t>(1 of 2)</a:t>
            </a:r>
            <a:endParaRPr lang="en-IN" sz="2400" dirty="0"/>
          </a:p>
        </p:txBody>
      </p:sp>
      <p:sp>
        <p:nvSpPr>
          <p:cNvPr id="3" name="Content Placeholder 2">
            <a:extLst>
              <a:ext uri="{FF2B5EF4-FFF2-40B4-BE49-F238E27FC236}">
                <a16:creationId xmlns:a16="http://schemas.microsoft.com/office/drawing/2014/main" id="{9191F598-4218-4CE6-B5DC-4D079F515CE6}"/>
              </a:ext>
            </a:extLst>
          </p:cNvPr>
          <p:cNvSpPr>
            <a:spLocks noGrp="1"/>
          </p:cNvSpPr>
          <p:nvPr>
            <p:ph sz="quarter" idx="16"/>
          </p:nvPr>
        </p:nvSpPr>
        <p:spPr>
          <a:xfrm>
            <a:off x="742951" y="1289049"/>
            <a:ext cx="6006192" cy="4687207"/>
          </a:xfrm>
        </p:spPr>
        <p:txBody>
          <a:bodyPr/>
          <a:lstStyle/>
          <a:p>
            <a:r>
              <a:rPr lang="en-US" dirty="0"/>
              <a:t>Creating email addresses</a:t>
            </a:r>
          </a:p>
          <a:p>
            <a:pPr lvl="1"/>
            <a:r>
              <a:rPr lang="en-US" dirty="0"/>
              <a:t>A unique combination of a user name and a domain name that identifies a specific user on a network</a:t>
            </a:r>
          </a:p>
          <a:p>
            <a:pPr lvl="1"/>
            <a:r>
              <a:rPr lang="en-US" dirty="0"/>
              <a:t>The user name is followed by an @ sign, followed by a domain name that specifies the Internet location of the recipient’s email provider</a:t>
            </a:r>
          </a:p>
          <a:p>
            <a:r>
              <a:rPr lang="en-US" dirty="0"/>
              <a:t>Creating email messages requires:</a:t>
            </a:r>
          </a:p>
          <a:p>
            <a:pPr lvl="1"/>
            <a:r>
              <a:rPr lang="en-US" dirty="0"/>
              <a:t>An email account with an Internet service provider, school, employer, or website</a:t>
            </a:r>
          </a:p>
          <a:p>
            <a:pPr lvl="1"/>
            <a:r>
              <a:rPr lang="en-US" dirty="0"/>
              <a:t>Email software: an email app (known as an email client) or webmail</a:t>
            </a:r>
            <a:endParaRPr lang="en-US" sz="2800" dirty="0"/>
          </a:p>
        </p:txBody>
      </p:sp>
      <p:pic>
        <p:nvPicPr>
          <p:cNvPr id="10" name="Content Placeholder 9" descr="The email address Your_name@email.com is divided into its component parts. &quot;Your_name&quot; in this example is the user name, and &quot;email.com&quot; is the domain name. The &quot;at&quot; sign comes between the user name and the domain name.">
            <a:extLst>
              <a:ext uri="{FF2B5EF4-FFF2-40B4-BE49-F238E27FC236}">
                <a16:creationId xmlns:a16="http://schemas.microsoft.com/office/drawing/2014/main" id="{2D31DB9A-E450-4686-9D9B-EC6D214D8DE8}"/>
              </a:ext>
            </a:extLst>
          </p:cNvPr>
          <p:cNvPicPr>
            <a:picLocks noGrp="1" noChangeAspect="1"/>
          </p:cNvPicPr>
          <p:nvPr>
            <p:ph sz="quarter" idx="17"/>
          </p:nvPr>
        </p:nvPicPr>
        <p:blipFill>
          <a:blip r:embed="rId2"/>
          <a:stretch>
            <a:fillRect/>
          </a:stretch>
        </p:blipFill>
        <p:spPr>
          <a:xfrm>
            <a:off x="7046877" y="3795856"/>
            <a:ext cx="4869385" cy="1796084"/>
          </a:xfrm>
        </p:spPr>
      </p:pic>
    </p:spTree>
    <p:extLst>
      <p:ext uri="{BB962C8B-B14F-4D97-AF65-F5344CB8AC3E}">
        <p14:creationId xmlns:p14="http://schemas.microsoft.com/office/powerpoint/2010/main" val="124742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2E3D64-6E3B-4778-AF2A-EC81213F2AD0}"/>
              </a:ext>
            </a:extLst>
          </p:cNvPr>
          <p:cNvSpPr>
            <a:spLocks noGrp="1"/>
          </p:cNvSpPr>
          <p:nvPr>
            <p:ph type="title"/>
          </p:nvPr>
        </p:nvSpPr>
        <p:spPr>
          <a:xfrm>
            <a:off x="838200" y="220364"/>
            <a:ext cx="10515600" cy="961626"/>
          </a:xfrm>
        </p:spPr>
        <p:txBody>
          <a:bodyPr/>
          <a:lstStyle/>
          <a:p>
            <a:r>
              <a:rPr lang="en-US" dirty="0"/>
              <a:t>Create Digital Communication That Follows Netiquette </a:t>
            </a:r>
            <a:r>
              <a:rPr lang="en-US" sz="2400" b="0" dirty="0"/>
              <a:t>(2 of 2)</a:t>
            </a:r>
            <a:endParaRPr lang="en-IN" sz="2400" dirty="0"/>
          </a:p>
        </p:txBody>
      </p:sp>
      <p:sp>
        <p:nvSpPr>
          <p:cNvPr id="3" name="Content Placeholder 2">
            <a:extLst>
              <a:ext uri="{FF2B5EF4-FFF2-40B4-BE49-F238E27FC236}">
                <a16:creationId xmlns:a16="http://schemas.microsoft.com/office/drawing/2014/main" id="{13F2EBCF-0DBA-4AD1-9958-5C566EFAAA29}"/>
              </a:ext>
            </a:extLst>
          </p:cNvPr>
          <p:cNvSpPr>
            <a:spLocks noGrp="1"/>
          </p:cNvSpPr>
          <p:nvPr>
            <p:ph sz="quarter" idx="16"/>
          </p:nvPr>
        </p:nvSpPr>
        <p:spPr>
          <a:xfrm>
            <a:off x="742950" y="1289050"/>
            <a:ext cx="10706100" cy="3438593"/>
          </a:xfrm>
        </p:spPr>
        <p:txBody>
          <a:bodyPr/>
          <a:lstStyle/>
          <a:p>
            <a:r>
              <a:rPr lang="en-US" dirty="0"/>
              <a:t>Create blogs with </a:t>
            </a:r>
            <a:r>
              <a:rPr lang="en-US" b="1" dirty="0">
                <a:solidFill>
                  <a:srgbClr val="004A78"/>
                </a:solidFill>
              </a:rPr>
              <a:t>blogware</a:t>
            </a:r>
            <a:endParaRPr lang="en-US" dirty="0">
              <a:solidFill>
                <a:srgbClr val="004A78"/>
              </a:solidFill>
            </a:endParaRPr>
          </a:p>
          <a:p>
            <a:r>
              <a:rPr lang="en-US" dirty="0"/>
              <a:t>To create a blog in Blogger:</a:t>
            </a:r>
            <a:endParaRPr lang="en-US" sz="2800" dirty="0"/>
          </a:p>
          <a:p>
            <a:pPr lvl="1"/>
            <a:r>
              <a:rPr lang="en-US" dirty="0"/>
              <a:t>Sign into Blogger using a Google account</a:t>
            </a:r>
          </a:p>
          <a:p>
            <a:pPr lvl="1"/>
            <a:r>
              <a:rPr lang="en-US" dirty="0"/>
              <a:t>Enter a title and web address for the blog, and then select a template</a:t>
            </a:r>
          </a:p>
          <a:p>
            <a:pPr lvl="1"/>
            <a:r>
              <a:rPr lang="en-US" dirty="0"/>
              <a:t>Use Blogger’s tools to write and publish a post, add images and videos, customize the design, and view the activity on your blog</a:t>
            </a:r>
          </a:p>
          <a:p>
            <a:pPr lvl="1"/>
            <a:r>
              <a:rPr lang="en-US" dirty="0"/>
              <a:t>After creating the home page, create an About page, where you describe yourself</a:t>
            </a:r>
            <a:endParaRPr lang="en-US" sz="2600" dirty="0"/>
          </a:p>
          <a:p>
            <a:pPr lvl="1"/>
            <a:r>
              <a:rPr lang="en-US" dirty="0"/>
              <a:t>Include tags and links to other webpages</a:t>
            </a:r>
            <a:endParaRPr lang="en-US" sz="2600" dirty="0"/>
          </a:p>
        </p:txBody>
      </p:sp>
    </p:spTree>
    <p:extLst>
      <p:ext uri="{BB962C8B-B14F-4D97-AF65-F5344CB8AC3E}">
        <p14:creationId xmlns:p14="http://schemas.microsoft.com/office/powerpoint/2010/main" val="3033341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3C45-4A4E-484F-81E7-76953666A94D}"/>
              </a:ext>
            </a:extLst>
          </p:cNvPr>
          <p:cNvSpPr>
            <a:spLocks noGrp="1"/>
          </p:cNvSpPr>
          <p:nvPr>
            <p:ph type="title"/>
          </p:nvPr>
        </p:nvSpPr>
        <p:spPr/>
        <p:txBody>
          <a:bodyPr/>
          <a:lstStyle/>
          <a:p>
            <a:r>
              <a:rPr lang="en-US" dirty="0"/>
              <a:t>Attend Video Conferences</a:t>
            </a:r>
            <a:endParaRPr lang="en-IN" dirty="0"/>
          </a:p>
        </p:txBody>
      </p:sp>
      <p:sp>
        <p:nvSpPr>
          <p:cNvPr id="3" name="Content Placeholder 2">
            <a:extLst>
              <a:ext uri="{FF2B5EF4-FFF2-40B4-BE49-F238E27FC236}">
                <a16:creationId xmlns:a16="http://schemas.microsoft.com/office/drawing/2014/main" id="{F3DD8B32-3A54-4CCD-B36E-23DF24D9ADE8}"/>
              </a:ext>
            </a:extLst>
          </p:cNvPr>
          <p:cNvSpPr>
            <a:spLocks noGrp="1"/>
          </p:cNvSpPr>
          <p:nvPr>
            <p:ph sz="quarter" idx="16"/>
          </p:nvPr>
        </p:nvSpPr>
        <p:spPr>
          <a:xfrm>
            <a:off x="742950" y="1289051"/>
            <a:ext cx="6441621" cy="430892"/>
          </a:xfrm>
        </p:spPr>
        <p:txBody>
          <a:bodyPr/>
          <a:lstStyle/>
          <a:p>
            <a:r>
              <a:rPr lang="en-US" b="1" dirty="0"/>
              <a:t>Table 10-5:</a:t>
            </a:r>
            <a:r>
              <a:rPr lang="en-US" dirty="0"/>
              <a:t> Close-Distance Network Protocols</a:t>
            </a:r>
          </a:p>
        </p:txBody>
      </p:sp>
      <p:graphicFrame>
        <p:nvGraphicFramePr>
          <p:cNvPr id="5" name="Content Placeholder 4" descr="Table is accessible to screen readers">
            <a:extLst>
              <a:ext uri="{FF2B5EF4-FFF2-40B4-BE49-F238E27FC236}">
                <a16:creationId xmlns:a16="http://schemas.microsoft.com/office/drawing/2014/main" id="{A6C32BB8-5FA0-4845-B2E5-CA70D5B8C4B6}"/>
              </a:ext>
            </a:extLst>
          </p:cNvPr>
          <p:cNvGraphicFramePr>
            <a:graphicFrameLocks noGrp="1"/>
          </p:cNvGraphicFramePr>
          <p:nvPr>
            <p:ph sz="quarter" idx="17"/>
            <p:extLst>
              <p:ext uri="{D42A27DB-BD31-4B8C-83A1-F6EECF244321}">
                <p14:modId xmlns:p14="http://schemas.microsoft.com/office/powerpoint/2010/main" val="1799328938"/>
              </p:ext>
            </p:extLst>
          </p:nvPr>
        </p:nvGraphicFramePr>
        <p:xfrm>
          <a:off x="742950" y="1873800"/>
          <a:ext cx="5990771" cy="4112389"/>
        </p:xfrm>
        <a:graphic>
          <a:graphicData uri="http://schemas.openxmlformats.org/drawingml/2006/table">
            <a:tbl>
              <a:tblPr firstRow="1"/>
              <a:tblGrid>
                <a:gridCol w="2160254">
                  <a:extLst>
                    <a:ext uri="{9D8B030D-6E8A-4147-A177-3AD203B41FA5}">
                      <a16:colId xmlns:a16="http://schemas.microsoft.com/office/drawing/2014/main" val="2982370697"/>
                    </a:ext>
                  </a:extLst>
                </a:gridCol>
                <a:gridCol w="3830517">
                  <a:extLst>
                    <a:ext uri="{9D8B030D-6E8A-4147-A177-3AD203B41FA5}">
                      <a16:colId xmlns:a16="http://schemas.microsoft.com/office/drawing/2014/main" val="74256469"/>
                    </a:ext>
                  </a:extLst>
                </a:gridCol>
              </a:tblGrid>
              <a:tr h="398134">
                <a:tc>
                  <a:txBody>
                    <a:bodyPr/>
                    <a:lstStyle/>
                    <a:p>
                      <a:r>
                        <a:rPr lang="en-US" sz="1800" b="1" dirty="0">
                          <a:solidFill>
                            <a:srgbClr val="000000"/>
                          </a:solidFill>
                          <a:latin typeface="Arial" panose="020B0604020202020204" pitchFamily="34" charset="0"/>
                          <a:cs typeface="Arial" panose="020B0604020202020204" pitchFamily="34" charset="0"/>
                        </a:rPr>
                        <a:t>Network protocol</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1" dirty="0">
                          <a:solidFill>
                            <a:srgbClr val="000000"/>
                          </a:solidFill>
                          <a:latin typeface="Arial" panose="020B0604020202020204" pitchFamily="34" charset="0"/>
                          <a:cs typeface="Arial" panose="020B0604020202020204" pitchFamily="34" charset="0"/>
                        </a:rPr>
                        <a:t>Common use</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8014185"/>
                  </a:ext>
                </a:extLst>
              </a:tr>
              <a:tr h="635351">
                <a:tc>
                  <a:txBody>
                    <a:bodyPr/>
                    <a:lstStyle/>
                    <a:p>
                      <a:r>
                        <a:rPr lang="en-US" sz="1800" b="1" dirty="0">
                          <a:solidFill>
                            <a:srgbClr val="000000"/>
                          </a:solidFill>
                          <a:latin typeface="Arial" panose="020B0604020202020204" pitchFamily="34" charset="0"/>
                          <a:cs typeface="Arial" panose="020B0604020202020204" pitchFamily="34" charset="0"/>
                        </a:rPr>
                        <a:t>Bluetooth</a:t>
                      </a:r>
                      <a:endParaRPr lang="en-US" sz="1800" dirty="0">
                        <a:solidFill>
                          <a:srgbClr val="000000"/>
                        </a:solidFill>
                        <a:latin typeface="Arial" panose="020B0604020202020204" pitchFamily="34" charset="0"/>
                        <a:cs typeface="Arial" panose="020B0604020202020204" pitchFamily="34" charset="0"/>
                      </a:endParaRP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0000"/>
                          </a:solidFill>
                          <a:latin typeface="Arial" panose="020B0604020202020204" pitchFamily="34" charset="0"/>
                          <a:cs typeface="Arial" panose="020B0604020202020204" pitchFamily="34" charset="0"/>
                        </a:rPr>
                        <a:t>Devices communicating with each other over a short range (usually less than 30 feet/9 meters)</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6915463"/>
                  </a:ext>
                </a:extLst>
              </a:tr>
              <a:tr h="894462">
                <a:tc>
                  <a:txBody>
                    <a:bodyPr/>
                    <a:lstStyle/>
                    <a:p>
                      <a:r>
                        <a:rPr lang="en-US" sz="1800" b="1" dirty="0">
                          <a:solidFill>
                            <a:srgbClr val="000000"/>
                          </a:solidFill>
                          <a:latin typeface="Arial" panose="020B0604020202020204" pitchFamily="34" charset="0"/>
                          <a:cs typeface="Arial" panose="020B0604020202020204" pitchFamily="34" charset="0"/>
                        </a:rPr>
                        <a:t>R</a:t>
                      </a:r>
                      <a:r>
                        <a:rPr lang="en-US" sz="100" b="1" dirty="0">
                          <a:solidFill>
                            <a:srgbClr val="000000"/>
                          </a:solidFill>
                          <a:latin typeface="Arial" panose="020B0604020202020204" pitchFamily="34" charset="0"/>
                          <a:cs typeface="Arial" panose="020B0604020202020204" pitchFamily="34" charset="0"/>
                        </a:rPr>
                        <a:t> </a:t>
                      </a:r>
                      <a:r>
                        <a:rPr lang="en-US" sz="1800" b="1" dirty="0">
                          <a:solidFill>
                            <a:srgbClr val="000000"/>
                          </a:solidFill>
                          <a:latin typeface="Arial" panose="020B0604020202020204" pitchFamily="34" charset="0"/>
                          <a:cs typeface="Arial" panose="020B0604020202020204" pitchFamily="34" charset="0"/>
                        </a:rPr>
                        <a:t>F</a:t>
                      </a:r>
                      <a:r>
                        <a:rPr lang="en-US" sz="100" b="1" dirty="0">
                          <a:solidFill>
                            <a:srgbClr val="000000"/>
                          </a:solidFill>
                          <a:latin typeface="Arial" panose="020B0604020202020204" pitchFamily="34" charset="0"/>
                          <a:cs typeface="Arial" panose="020B0604020202020204" pitchFamily="34" charset="0"/>
                        </a:rPr>
                        <a:t> </a:t>
                      </a:r>
                      <a:r>
                        <a:rPr lang="en-US" sz="1800" b="1" dirty="0">
                          <a:solidFill>
                            <a:srgbClr val="000000"/>
                          </a:solidFill>
                          <a:latin typeface="Arial" panose="020B0604020202020204" pitchFamily="34" charset="0"/>
                          <a:cs typeface="Arial" panose="020B0604020202020204" pitchFamily="34" charset="0"/>
                        </a:rPr>
                        <a:t>I</a:t>
                      </a:r>
                      <a:r>
                        <a:rPr lang="en-US" sz="100" b="1" dirty="0">
                          <a:solidFill>
                            <a:srgbClr val="000000"/>
                          </a:solidFill>
                          <a:latin typeface="Arial" panose="020B0604020202020204" pitchFamily="34" charset="0"/>
                          <a:cs typeface="Arial" panose="020B0604020202020204" pitchFamily="34" charset="0"/>
                        </a:rPr>
                        <a:t> </a:t>
                      </a:r>
                      <a:r>
                        <a:rPr lang="en-US" sz="1800" b="1" dirty="0">
                          <a:solidFill>
                            <a:srgbClr val="000000"/>
                          </a:solidFill>
                          <a:latin typeface="Arial" panose="020B0604020202020204" pitchFamily="34" charset="0"/>
                          <a:cs typeface="Arial" panose="020B0604020202020204" pitchFamily="34" charset="0"/>
                        </a:rPr>
                        <a:t>D (radio frequency identification)</a:t>
                      </a:r>
                      <a:endParaRPr lang="en-US" sz="1800" dirty="0">
                        <a:solidFill>
                          <a:srgbClr val="000000"/>
                        </a:solidFill>
                        <a:latin typeface="Arial" panose="020B0604020202020204" pitchFamily="34" charset="0"/>
                        <a:cs typeface="Arial" panose="020B0604020202020204" pitchFamily="34" charset="0"/>
                      </a:endParaRP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0000"/>
                          </a:solidFill>
                          <a:latin typeface="Arial" panose="020B0604020202020204" pitchFamily="34" charset="0"/>
                          <a:cs typeface="Arial" panose="020B0604020202020204" pitchFamily="34" charset="0"/>
                        </a:rPr>
                        <a:t>Radio signals transmitted through antennas, often found in tollbooth transponders or embedded chips in animals</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7889666"/>
                  </a:ext>
                </a:extLst>
              </a:tr>
              <a:tr h="622088">
                <a:tc>
                  <a:txBody>
                    <a:bodyPr/>
                    <a:lstStyle/>
                    <a:p>
                      <a:r>
                        <a:rPr lang="en-US" sz="1800" b="1" dirty="0">
                          <a:solidFill>
                            <a:srgbClr val="000000"/>
                          </a:solidFill>
                          <a:latin typeface="Arial" panose="020B0604020202020204" pitchFamily="34" charset="0"/>
                          <a:cs typeface="Arial" panose="020B0604020202020204" pitchFamily="34" charset="0"/>
                        </a:rPr>
                        <a:t>N</a:t>
                      </a:r>
                      <a:r>
                        <a:rPr lang="en-US" sz="100" b="1" dirty="0">
                          <a:solidFill>
                            <a:srgbClr val="000000"/>
                          </a:solidFill>
                          <a:latin typeface="Arial" panose="020B0604020202020204" pitchFamily="34" charset="0"/>
                          <a:cs typeface="Arial" panose="020B0604020202020204" pitchFamily="34" charset="0"/>
                        </a:rPr>
                        <a:t> </a:t>
                      </a:r>
                      <a:r>
                        <a:rPr lang="en-US" sz="1800" b="1" dirty="0">
                          <a:solidFill>
                            <a:srgbClr val="000000"/>
                          </a:solidFill>
                          <a:latin typeface="Arial" panose="020B0604020202020204" pitchFamily="34" charset="0"/>
                          <a:cs typeface="Arial" panose="020B0604020202020204" pitchFamily="34" charset="0"/>
                        </a:rPr>
                        <a:t>F</a:t>
                      </a:r>
                      <a:r>
                        <a:rPr lang="en-US" sz="100" b="1" dirty="0">
                          <a:solidFill>
                            <a:srgbClr val="000000"/>
                          </a:solidFill>
                          <a:latin typeface="Arial" panose="020B0604020202020204" pitchFamily="34" charset="0"/>
                          <a:cs typeface="Arial" panose="020B0604020202020204" pitchFamily="34" charset="0"/>
                        </a:rPr>
                        <a:t> </a:t>
                      </a:r>
                      <a:r>
                        <a:rPr lang="en-US" sz="1800" b="1" dirty="0">
                          <a:solidFill>
                            <a:srgbClr val="000000"/>
                          </a:solidFill>
                          <a:latin typeface="Arial" panose="020B0604020202020204" pitchFamily="34" charset="0"/>
                          <a:cs typeface="Arial" panose="020B0604020202020204" pitchFamily="34" charset="0"/>
                        </a:rPr>
                        <a:t>C (near field communication)</a:t>
                      </a:r>
                      <a:endParaRPr lang="en-US" sz="1800" dirty="0">
                        <a:solidFill>
                          <a:srgbClr val="000000"/>
                        </a:solidFill>
                        <a:latin typeface="Arial" panose="020B0604020202020204" pitchFamily="34" charset="0"/>
                        <a:cs typeface="Arial" panose="020B0604020202020204" pitchFamily="34" charset="0"/>
                      </a:endParaRP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0000"/>
                          </a:solidFill>
                          <a:latin typeface="Arial" panose="020B0604020202020204" pitchFamily="34" charset="0"/>
                          <a:cs typeface="Arial" panose="020B0604020202020204" pitchFamily="34" charset="0"/>
                        </a:rPr>
                        <a:t>Used in credit cards, smartphones, and tickets to facilitate close-range communication</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0065632"/>
                  </a:ext>
                </a:extLst>
              </a:tr>
              <a:tr h="696735">
                <a:tc>
                  <a:txBody>
                    <a:bodyPr/>
                    <a:lstStyle/>
                    <a:p>
                      <a:r>
                        <a:rPr lang="en-US" sz="1800" b="1" dirty="0">
                          <a:solidFill>
                            <a:srgbClr val="000000"/>
                          </a:solidFill>
                          <a:latin typeface="Arial" panose="020B0604020202020204" pitchFamily="34" charset="0"/>
                          <a:cs typeface="Arial" panose="020B0604020202020204" pitchFamily="34" charset="0"/>
                        </a:rPr>
                        <a:t>IrDA</a:t>
                      </a:r>
                      <a:endParaRPr lang="en-US" sz="1800" dirty="0">
                        <a:solidFill>
                          <a:srgbClr val="000000"/>
                        </a:solidFill>
                        <a:latin typeface="Arial" panose="020B0604020202020204" pitchFamily="34" charset="0"/>
                        <a:cs typeface="Arial" panose="020B0604020202020204" pitchFamily="34" charset="0"/>
                      </a:endParaRP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rgbClr val="000000"/>
                          </a:solidFill>
                          <a:latin typeface="Arial" panose="020B0604020202020204" pitchFamily="34" charset="0"/>
                          <a:cs typeface="Arial" panose="020B0604020202020204" pitchFamily="34" charset="0"/>
                        </a:rPr>
                        <a:t>Remote controls or other data transmission within close proximity</a:t>
                      </a:r>
                    </a:p>
                  </a:txBody>
                  <a:tcPr marL="93180" marR="931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530488"/>
                  </a:ext>
                </a:extLst>
              </a:tr>
            </a:tbl>
          </a:graphicData>
        </a:graphic>
      </p:graphicFrame>
      <p:pic>
        <p:nvPicPr>
          <p:cNvPr id="9" name="Content Placeholder 8" descr="Four people in business attire sit a  desk with laptops and tablets, looking at a large screen on the wall. On the screen is another group of five people with whom they are in a video conference. The screen also shows graphical data, a text list, and a schedule being shared during the conference.">
            <a:extLst>
              <a:ext uri="{FF2B5EF4-FFF2-40B4-BE49-F238E27FC236}">
                <a16:creationId xmlns:a16="http://schemas.microsoft.com/office/drawing/2014/main" id="{9D0F1E0C-F056-48F1-8ABD-0AB9EB09B85F}"/>
              </a:ext>
            </a:extLst>
          </p:cNvPr>
          <p:cNvPicPr>
            <a:picLocks noGrp="1" noChangeAspect="1"/>
          </p:cNvPicPr>
          <p:nvPr>
            <p:ph sz="quarter" idx="18"/>
          </p:nvPr>
        </p:nvPicPr>
        <p:blipFill>
          <a:blip r:embed="rId2"/>
          <a:stretch>
            <a:fillRect/>
          </a:stretch>
        </p:blipFill>
        <p:spPr>
          <a:xfrm>
            <a:off x="7715874" y="1591412"/>
            <a:ext cx="3399859" cy="2313026"/>
          </a:xfrm>
        </p:spPr>
      </p:pic>
      <p:pic>
        <p:nvPicPr>
          <p:cNvPr id="11" name="Content Placeholder 10" descr="A Zoom videoconference screen shows live video images of the participants from their computer cameras. The Zoom screen shows images of four participants in this meeting. Along the bottom of the screen, controls let participants start and stop video, invite and view other participants, chat with other attendees, or record and leave the meeting.">
            <a:extLst>
              <a:ext uri="{FF2B5EF4-FFF2-40B4-BE49-F238E27FC236}">
                <a16:creationId xmlns:a16="http://schemas.microsoft.com/office/drawing/2014/main" id="{EB80E1E0-C161-4897-A7FC-6CE5750C132F}"/>
              </a:ext>
            </a:extLst>
          </p:cNvPr>
          <p:cNvPicPr>
            <a:picLocks noGrp="1" noChangeAspect="1"/>
          </p:cNvPicPr>
          <p:nvPr>
            <p:ph sz="quarter" idx="19"/>
          </p:nvPr>
        </p:nvPicPr>
        <p:blipFill>
          <a:blip r:embed="rId3"/>
          <a:stretch>
            <a:fillRect/>
          </a:stretch>
        </p:blipFill>
        <p:spPr>
          <a:xfrm>
            <a:off x="7508375" y="4121315"/>
            <a:ext cx="4076794" cy="2185430"/>
          </a:xfrm>
        </p:spPr>
      </p:pic>
    </p:spTree>
    <p:extLst>
      <p:ext uri="{BB962C8B-B14F-4D97-AF65-F5344CB8AC3E}">
        <p14:creationId xmlns:p14="http://schemas.microsoft.com/office/powerpoint/2010/main" val="326370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B782-4840-4DF8-AE15-7117DF625C06}"/>
              </a:ext>
            </a:extLst>
          </p:cNvPr>
          <p:cNvSpPr>
            <a:spLocks noGrp="1"/>
          </p:cNvSpPr>
          <p:nvPr>
            <p:ph type="title"/>
          </p:nvPr>
        </p:nvSpPr>
        <p:spPr/>
        <p:txBody>
          <a:bodyPr/>
          <a:lstStyle/>
          <a:p>
            <a:r>
              <a:rPr lang="en-US" dirty="0"/>
              <a:t>Create Business Social Network Posts </a:t>
            </a:r>
            <a:r>
              <a:rPr lang="en-US" sz="2400" b="0" dirty="0"/>
              <a:t>(1 of 2)</a:t>
            </a:r>
            <a:endParaRPr lang="en-IN" sz="2400" dirty="0"/>
          </a:p>
        </p:txBody>
      </p:sp>
      <p:sp>
        <p:nvSpPr>
          <p:cNvPr id="3" name="Content Placeholder 2">
            <a:extLst>
              <a:ext uri="{FF2B5EF4-FFF2-40B4-BE49-F238E27FC236}">
                <a16:creationId xmlns:a16="http://schemas.microsoft.com/office/drawing/2014/main" id="{C6A93F15-7A62-411E-A455-886A1F9CF628}"/>
              </a:ext>
            </a:extLst>
          </p:cNvPr>
          <p:cNvSpPr>
            <a:spLocks noGrp="1"/>
          </p:cNvSpPr>
          <p:nvPr>
            <p:ph sz="quarter" idx="16"/>
          </p:nvPr>
        </p:nvSpPr>
        <p:spPr>
          <a:xfrm>
            <a:off x="742950" y="1289051"/>
            <a:ext cx="6158593" cy="441778"/>
          </a:xfrm>
        </p:spPr>
        <p:txBody>
          <a:bodyPr/>
          <a:lstStyle/>
          <a:p>
            <a:r>
              <a:rPr lang="en-US" b="1" dirty="0"/>
              <a:t>Table 11-2:</a:t>
            </a:r>
            <a:r>
              <a:rPr lang="en-US" dirty="0"/>
              <a:t> Using Social Media in Business</a:t>
            </a:r>
          </a:p>
        </p:txBody>
      </p:sp>
      <p:graphicFrame>
        <p:nvGraphicFramePr>
          <p:cNvPr id="5" name="Content Placeholder 4" descr="Table is accessible to screen readers">
            <a:extLst>
              <a:ext uri="{FF2B5EF4-FFF2-40B4-BE49-F238E27FC236}">
                <a16:creationId xmlns:a16="http://schemas.microsoft.com/office/drawing/2014/main" id="{286F9DB0-D566-461F-9118-53865F98B6AB}"/>
              </a:ext>
            </a:extLst>
          </p:cNvPr>
          <p:cNvGraphicFramePr>
            <a:graphicFrameLocks noGrp="1"/>
          </p:cNvGraphicFramePr>
          <p:nvPr>
            <p:ph sz="quarter" idx="17"/>
            <p:extLst>
              <p:ext uri="{D42A27DB-BD31-4B8C-83A1-F6EECF244321}">
                <p14:modId xmlns:p14="http://schemas.microsoft.com/office/powerpoint/2010/main" val="3429885654"/>
              </p:ext>
            </p:extLst>
          </p:nvPr>
        </p:nvGraphicFramePr>
        <p:xfrm>
          <a:off x="742949" y="1811862"/>
          <a:ext cx="6975022" cy="4480829"/>
        </p:xfrm>
        <a:graphic>
          <a:graphicData uri="http://schemas.openxmlformats.org/drawingml/2006/table">
            <a:tbl>
              <a:tblPr firstRow="1"/>
              <a:tblGrid>
                <a:gridCol w="3431360">
                  <a:extLst>
                    <a:ext uri="{9D8B030D-6E8A-4147-A177-3AD203B41FA5}">
                      <a16:colId xmlns:a16="http://schemas.microsoft.com/office/drawing/2014/main" val="3608307305"/>
                    </a:ext>
                  </a:extLst>
                </a:gridCol>
                <a:gridCol w="3543662">
                  <a:extLst>
                    <a:ext uri="{9D8B030D-6E8A-4147-A177-3AD203B41FA5}">
                      <a16:colId xmlns:a16="http://schemas.microsoft.com/office/drawing/2014/main" val="1552782861"/>
                    </a:ext>
                  </a:extLst>
                </a:gridCol>
              </a:tblGrid>
              <a:tr h="359621">
                <a:tc>
                  <a:txBody>
                    <a:bodyPr/>
                    <a:lstStyle/>
                    <a:p>
                      <a:r>
                        <a:rPr lang="en-US" sz="1400" b="1" dirty="0">
                          <a:solidFill>
                            <a:srgbClr val="000000"/>
                          </a:solidFill>
                          <a:latin typeface="Arial" panose="020B0604020202020204" pitchFamily="34" charset="0"/>
                          <a:cs typeface="Arial" panose="020B0604020202020204" pitchFamily="34" charset="0"/>
                        </a:rPr>
                        <a:t>Do</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b="1" dirty="0">
                          <a:solidFill>
                            <a:srgbClr val="000000"/>
                          </a:solidFill>
                          <a:latin typeface="Arial" panose="020B0604020202020204" pitchFamily="34" charset="0"/>
                          <a:cs typeface="Arial" panose="020B0604020202020204" pitchFamily="34" charset="0"/>
                        </a:rPr>
                        <a:t>Don’t</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1890287"/>
                  </a:ext>
                </a:extLst>
              </a:tr>
              <a:tr h="914892">
                <a:tc>
                  <a:txBody>
                    <a:bodyPr/>
                    <a:lstStyle/>
                    <a:p>
                      <a:r>
                        <a:rPr lang="en-US" sz="1400" dirty="0">
                          <a:solidFill>
                            <a:srgbClr val="000000"/>
                          </a:solidFill>
                          <a:latin typeface="Arial" panose="020B0604020202020204" pitchFamily="34" charset="0"/>
                          <a:cs typeface="Arial" panose="020B0604020202020204" pitchFamily="34" charset="0"/>
                        </a:rPr>
                        <a:t>Create a profile for your business connections apart from your personal ones. In the professional profile, use your full name and a photo of yourself (not a pseudonym or photo of your pet, for example).</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solidFill>
                            <a:srgbClr val="000000"/>
                          </a:solidFill>
                          <a:latin typeface="Arial" panose="020B0604020202020204" pitchFamily="34" charset="0"/>
                          <a:cs typeface="Arial" panose="020B0604020202020204" pitchFamily="34" charset="0"/>
                        </a:rPr>
                        <a:t>Invite visitors to play games or join other activities that could waste their time.</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5347832"/>
                  </a:ext>
                </a:extLst>
              </a:tr>
              <a:tr h="914892">
                <a:tc>
                  <a:txBody>
                    <a:bodyPr/>
                    <a:lstStyle/>
                    <a:p>
                      <a:r>
                        <a:rPr lang="en-US" sz="1400" dirty="0">
                          <a:solidFill>
                            <a:srgbClr val="000000"/>
                          </a:solidFill>
                          <a:latin typeface="Arial" panose="020B0604020202020204" pitchFamily="34" charset="0"/>
                          <a:cs typeface="Arial" panose="020B0604020202020204" pitchFamily="34" charset="0"/>
                        </a:rPr>
                        <a:t>Offer information that visitors to your page will find valuable. Understand who visits your page (such as colleagues or clients) and adjust the content for these visitors.</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solidFill>
                            <a:srgbClr val="000000"/>
                          </a:solidFill>
                          <a:latin typeface="Arial" panose="020B0604020202020204" pitchFamily="34" charset="0"/>
                          <a:cs typeface="Arial" panose="020B0604020202020204" pitchFamily="34" charset="0"/>
                        </a:rPr>
                        <a:t>Post anything that you don’t want a future or current boss, colleague, client, or other professional contact to read.</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38453"/>
                  </a:ext>
                </a:extLst>
              </a:tr>
              <a:tr h="703548">
                <a:tc>
                  <a:txBody>
                    <a:bodyPr/>
                    <a:lstStyle/>
                    <a:p>
                      <a:r>
                        <a:rPr lang="en-US" sz="1400" dirty="0">
                          <a:solidFill>
                            <a:srgbClr val="000000"/>
                          </a:solidFill>
                          <a:latin typeface="Arial" panose="020B0604020202020204" pitchFamily="34" charset="0"/>
                          <a:cs typeface="Arial" panose="020B0604020202020204" pitchFamily="34" charset="0"/>
                        </a:rPr>
                        <a:t>Learn about the people who want to follow you or be your friends. Doing so is good business and helps you avoid an embarrassing connection.</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solidFill>
                            <a:srgbClr val="000000"/>
                          </a:solidFill>
                          <a:latin typeface="Arial" panose="020B0604020202020204" pitchFamily="34" charset="0"/>
                          <a:cs typeface="Arial" panose="020B0604020202020204" pitchFamily="34" charset="0"/>
                        </a:rPr>
                        <a:t>Publish posts or comments when you are not yourself, such as when you are tired or angry.</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503204"/>
                  </a:ext>
                </a:extLst>
              </a:tr>
              <a:tr h="551200">
                <a:tc>
                  <a:txBody>
                    <a:bodyPr/>
                    <a:lstStyle/>
                    <a:p>
                      <a:r>
                        <a:rPr lang="en-US" sz="1400" dirty="0">
                          <a:solidFill>
                            <a:srgbClr val="000000"/>
                          </a:solidFill>
                          <a:latin typeface="Arial" panose="020B0604020202020204" pitchFamily="34" charset="0"/>
                          <a:cs typeface="Arial" panose="020B0604020202020204" pitchFamily="34" charset="0"/>
                        </a:rPr>
                        <a:t>Post photos, messages, and videos that reflect a professional image and appropriate online reputation.</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solidFill>
                            <a:srgbClr val="000000"/>
                          </a:solidFill>
                          <a:latin typeface="Arial" panose="020B0604020202020204" pitchFamily="34" charset="0"/>
                          <a:cs typeface="Arial" panose="020B0604020202020204" pitchFamily="34" charset="0"/>
                        </a:rPr>
                        <a:t>Publish posts or comments about controversial subjects that others might find offensive.</a:t>
                      </a:r>
                    </a:p>
                  </a:txBody>
                  <a:tcPr marL="74582" marR="74582" marT="35091" marB="3509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8999295"/>
                  </a:ext>
                </a:extLst>
              </a:tr>
            </a:tbl>
          </a:graphicData>
        </a:graphic>
      </p:graphicFrame>
      <p:pic>
        <p:nvPicPr>
          <p:cNvPr id="9" name="Content Placeholder 8" descr="An Art and Collectibles page from the Etsy website is shown, with subcategories and photos of examples of Prints, Collectibles, Painting, and Photography. On the left is a column where you can specify type of shipping and location.">
            <a:extLst>
              <a:ext uri="{FF2B5EF4-FFF2-40B4-BE49-F238E27FC236}">
                <a16:creationId xmlns:a16="http://schemas.microsoft.com/office/drawing/2014/main" id="{5D2C24D0-E899-4BB0-8D30-F863EE3B5D5B}"/>
              </a:ext>
            </a:extLst>
          </p:cNvPr>
          <p:cNvPicPr>
            <a:picLocks noGrp="1" noChangeAspect="1"/>
          </p:cNvPicPr>
          <p:nvPr>
            <p:ph sz="quarter" idx="18"/>
          </p:nvPr>
        </p:nvPicPr>
        <p:blipFill>
          <a:blip r:embed="rId2"/>
          <a:stretch>
            <a:fillRect/>
          </a:stretch>
        </p:blipFill>
        <p:spPr>
          <a:xfrm>
            <a:off x="7823601" y="1811862"/>
            <a:ext cx="4142344" cy="2410710"/>
          </a:xfrm>
        </p:spPr>
      </p:pic>
    </p:spTree>
    <p:extLst>
      <p:ext uri="{BB962C8B-B14F-4D97-AF65-F5344CB8AC3E}">
        <p14:creationId xmlns:p14="http://schemas.microsoft.com/office/powerpoint/2010/main" val="308688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6112F-4E06-4BCE-9A1B-C6CAECAFA8EE}"/>
              </a:ext>
            </a:extLst>
          </p:cNvPr>
          <p:cNvSpPr>
            <a:spLocks noGrp="1"/>
          </p:cNvSpPr>
          <p:nvPr>
            <p:ph type="title"/>
          </p:nvPr>
        </p:nvSpPr>
        <p:spPr>
          <a:xfrm>
            <a:off x="4863181" y="2297403"/>
            <a:ext cx="2967025" cy="566817"/>
          </a:xfrm>
        </p:spPr>
        <p:txBody>
          <a:bodyPr/>
          <a:lstStyle/>
          <a:p>
            <a:pPr algn="ctr"/>
            <a:r>
              <a:rPr lang="en-US" sz="3600" dirty="0"/>
              <a:t>Module 11</a:t>
            </a:r>
            <a:endParaRPr lang="en-IN" sz="3600" dirty="0"/>
          </a:p>
        </p:txBody>
      </p:sp>
      <p:sp>
        <p:nvSpPr>
          <p:cNvPr id="2" name="Content Placeholder 1">
            <a:extLst>
              <a:ext uri="{FF2B5EF4-FFF2-40B4-BE49-F238E27FC236}">
                <a16:creationId xmlns:a16="http://schemas.microsoft.com/office/drawing/2014/main" id="{C791D738-1F0A-4850-99A9-8142E360EC6F}"/>
              </a:ext>
            </a:extLst>
          </p:cNvPr>
          <p:cNvSpPr>
            <a:spLocks noGrp="1"/>
          </p:cNvSpPr>
          <p:nvPr>
            <p:ph sz="quarter" idx="4294967295"/>
          </p:nvPr>
        </p:nvSpPr>
        <p:spPr>
          <a:xfrm>
            <a:off x="2182761" y="3206683"/>
            <a:ext cx="8603225" cy="566817"/>
          </a:xfrm>
        </p:spPr>
        <p:txBody>
          <a:bodyPr/>
          <a:lstStyle/>
          <a:p>
            <a:pPr algn="ctr"/>
            <a:r>
              <a:rPr lang="en-IN" sz="3400" b="1" dirty="0">
                <a:solidFill>
                  <a:schemeClr val="bg1"/>
                </a:solidFill>
              </a:rPr>
              <a:t>Digital Communication</a:t>
            </a:r>
            <a:endParaRPr lang="en-US" sz="3400" b="1" dirty="0">
              <a:solidFill>
                <a:schemeClr val="bg1"/>
              </a:solidFill>
            </a:endParaRPr>
          </a:p>
        </p:txBody>
      </p:sp>
      <p:sp>
        <p:nvSpPr>
          <p:cNvPr id="6" name="Footer Placeholder 7">
            <a:extLst>
              <a:ext uri="{FF2B5EF4-FFF2-40B4-BE49-F238E27FC236}">
                <a16:creationId xmlns:a16="http://schemas.microsoft.com/office/drawing/2014/main" id="{E40A9ECF-70D7-48BE-AB5B-910AA947B52D}"/>
              </a:ext>
            </a:extLst>
          </p:cNvPr>
          <p:cNvSpPr>
            <a:spLocks noGrp="1"/>
          </p:cNvSpPr>
          <p:nvPr>
            <p:ph type="ftr" sz="quarter" idx="3"/>
          </p:nvPr>
        </p:nvSpPr>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9942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D845-D7F8-4FE7-B209-39C6372BC434}"/>
              </a:ext>
            </a:extLst>
          </p:cNvPr>
          <p:cNvSpPr>
            <a:spLocks noGrp="1"/>
          </p:cNvSpPr>
          <p:nvPr>
            <p:ph type="title"/>
          </p:nvPr>
        </p:nvSpPr>
        <p:spPr/>
        <p:txBody>
          <a:bodyPr/>
          <a:lstStyle/>
          <a:p>
            <a:r>
              <a:rPr lang="en-US" dirty="0"/>
              <a:t>Create Business Social Network Posts </a:t>
            </a:r>
            <a:r>
              <a:rPr lang="en-US" sz="2400" b="0" dirty="0"/>
              <a:t>(2 of 2)</a:t>
            </a:r>
            <a:endParaRPr lang="en-IN" sz="2400" dirty="0"/>
          </a:p>
        </p:txBody>
      </p:sp>
      <p:sp>
        <p:nvSpPr>
          <p:cNvPr id="3" name="Content Placeholder 2">
            <a:extLst>
              <a:ext uri="{FF2B5EF4-FFF2-40B4-BE49-F238E27FC236}">
                <a16:creationId xmlns:a16="http://schemas.microsoft.com/office/drawing/2014/main" id="{DE869FBC-C654-4617-A5E0-D08C48517FA2}"/>
              </a:ext>
            </a:extLst>
          </p:cNvPr>
          <p:cNvSpPr>
            <a:spLocks noGrp="1"/>
          </p:cNvSpPr>
          <p:nvPr>
            <p:ph sz="quarter" idx="16"/>
          </p:nvPr>
        </p:nvSpPr>
        <p:spPr>
          <a:xfrm>
            <a:off x="742950" y="1289051"/>
            <a:ext cx="10712450" cy="461928"/>
          </a:xfrm>
        </p:spPr>
        <p:txBody>
          <a:bodyPr/>
          <a:lstStyle/>
          <a:p>
            <a:r>
              <a:rPr lang="en-US" b="1" dirty="0"/>
              <a:t>Table 11-3:</a:t>
            </a:r>
            <a:r>
              <a:rPr lang="en-US" dirty="0"/>
              <a:t> Don’t Include in Professional Messaging</a:t>
            </a:r>
          </a:p>
        </p:txBody>
      </p:sp>
      <p:pic>
        <p:nvPicPr>
          <p:cNvPr id="9" name="Content Placeholder 8" descr="A Table has 3 rows and 3 columns. The columns have the following headings from left to right. Message element, Examples, Guidelines. The row entries are as follows. Row 1. Message element, Abbreviations. Examples, TTFN BRB. Guidelines, Abbreviations such as TTFN (&quot;ta-ta for now&quot;) or BRB (&quot;be right back&quot;) are too informal for professional communications. Row 2. Message element, Emotions/emojis. Examples, Images. Guidelines, An emotions A small graphics used in electric communications, that express an emotion;also called an emotions.is a symbol for an emotional gesture, such as a smile or frown, that you create using keyboard charactres or insert as an image. An emoji A small graphics used in electronics communications.that express an emotion; also called an emotion. is an image that expresses an idea or concept, sucj as a picture of clapping hands to mean congratulations. Emoticons and emojis are very informal,so you should use them only in causal messages.Row 3. Message element, Personal information. Examples, &quot;I've never told anyone this, but I really don't like our boss.&quot;. Guidelines, Avoid revealing personal information in Internal forums. You can't verify the identities of the participants, and you don't know how they might handle personal information.">
            <a:extLst>
              <a:ext uri="{FF2B5EF4-FFF2-40B4-BE49-F238E27FC236}">
                <a16:creationId xmlns:a16="http://schemas.microsoft.com/office/drawing/2014/main" id="{488B920E-0E70-4042-B09E-1DF3E00B3C76}"/>
              </a:ext>
            </a:extLst>
          </p:cNvPr>
          <p:cNvPicPr>
            <a:picLocks noGrp="1" noChangeAspect="1"/>
          </p:cNvPicPr>
          <p:nvPr>
            <p:ph sz="quarter" idx="17"/>
          </p:nvPr>
        </p:nvPicPr>
        <p:blipFill>
          <a:blip r:embed="rId2"/>
          <a:stretch>
            <a:fillRect/>
          </a:stretch>
        </p:blipFill>
        <p:spPr>
          <a:xfrm>
            <a:off x="799230" y="1836321"/>
            <a:ext cx="10540898" cy="4023709"/>
          </a:xfrm>
        </p:spPr>
      </p:pic>
    </p:spTree>
    <p:extLst>
      <p:ext uri="{BB962C8B-B14F-4D97-AF65-F5344CB8AC3E}">
        <p14:creationId xmlns:p14="http://schemas.microsoft.com/office/powerpoint/2010/main" val="320585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Lesson Objectives</a:t>
            </a:r>
            <a:endParaRPr lang="en-IN"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8784B7E1-A08D-41CB-AEB1-EF5159B96C12}"/>
              </a:ext>
            </a:extLst>
          </p:cNvPr>
          <p:cNvSpPr>
            <a:spLocks noGrp="1"/>
          </p:cNvSpPr>
          <p:nvPr>
            <p:ph sz="quarter" idx="16"/>
          </p:nvPr>
        </p:nvSpPr>
        <p:spPr>
          <a:xfrm>
            <a:off x="742950" y="1289050"/>
            <a:ext cx="10706100" cy="1483647"/>
          </a:xfrm>
        </p:spPr>
        <p:txBody>
          <a:bodyPr/>
          <a:lstStyle/>
          <a:p>
            <a:pPr>
              <a:lnSpc>
                <a:spcPct val="100000"/>
              </a:lnSpc>
            </a:pPr>
            <a:r>
              <a:rPr lang="en-US" dirty="0">
                <a:ea typeface="Arial" pitchFamily="-111" charset="0"/>
              </a:rPr>
              <a:t>Explain digital communication and its purpose</a:t>
            </a:r>
          </a:p>
          <a:p>
            <a:pPr>
              <a:lnSpc>
                <a:spcPct val="100000"/>
              </a:lnSpc>
            </a:pPr>
            <a:r>
              <a:rPr lang="en-US" dirty="0">
                <a:ea typeface="Arial" pitchFamily="-111" charset="0"/>
              </a:rPr>
              <a:t>Evaluate the impact of digital communication in daily life</a:t>
            </a:r>
          </a:p>
          <a:p>
            <a:pPr>
              <a:lnSpc>
                <a:spcPct val="100000"/>
              </a:lnSpc>
            </a:pPr>
            <a:r>
              <a:rPr lang="en-US" dirty="0">
                <a:ea typeface="Arial" pitchFamily="-111" charset="0"/>
              </a:rPr>
              <a:t>Use and create multiple types of digital communication</a:t>
            </a:r>
          </a:p>
        </p:txBody>
      </p:sp>
      <p:pic>
        <p:nvPicPr>
          <p:cNvPr id="12" name="Content Placeholder 11" descr="A hand holds a smartphone showing another person smiling and waving as part of a video chat.">
            <a:extLst>
              <a:ext uri="{FF2B5EF4-FFF2-40B4-BE49-F238E27FC236}">
                <a16:creationId xmlns:a16="http://schemas.microsoft.com/office/drawing/2014/main" id="{8E3D5C9A-E0AA-41B5-932C-693FD078E7A9}"/>
              </a:ext>
            </a:extLst>
          </p:cNvPr>
          <p:cNvPicPr>
            <a:picLocks noGrp="1" noChangeAspect="1"/>
          </p:cNvPicPr>
          <p:nvPr>
            <p:ph sz="quarter" idx="17"/>
          </p:nvPr>
        </p:nvPicPr>
        <p:blipFill>
          <a:blip r:embed="rId2"/>
          <a:stretch>
            <a:fillRect/>
          </a:stretch>
        </p:blipFill>
        <p:spPr>
          <a:xfrm>
            <a:off x="650470" y="2968395"/>
            <a:ext cx="2143676" cy="2779741"/>
          </a:xfrm>
        </p:spPr>
      </p:pic>
      <p:pic>
        <p:nvPicPr>
          <p:cNvPr id="16" name="Content Placeholder 15" descr="Photo of a young man with a beard sitting at a table, holding a cell phone to his ear and typing with one hand on a laptop in front of him. In the background, a bicycle leans against a wall. Richard uses his smartphone to call client schools and message with friends and family. He stays connected with his employer using email and teleconferencing tools. Shared office space allows him to work in a professional environment. He uses car and bike sharing to travel to schools while on the road.">
            <a:extLst>
              <a:ext uri="{FF2B5EF4-FFF2-40B4-BE49-F238E27FC236}">
                <a16:creationId xmlns:a16="http://schemas.microsoft.com/office/drawing/2014/main" id="{6487F185-4458-4BA6-A895-D2BCC5509796}"/>
              </a:ext>
            </a:extLst>
          </p:cNvPr>
          <p:cNvPicPr>
            <a:picLocks noGrp="1" noChangeAspect="1"/>
          </p:cNvPicPr>
          <p:nvPr>
            <p:ph sz="quarter" idx="19"/>
          </p:nvPr>
        </p:nvPicPr>
        <p:blipFill>
          <a:blip r:embed="rId3"/>
          <a:stretch>
            <a:fillRect/>
          </a:stretch>
        </p:blipFill>
        <p:spPr>
          <a:xfrm>
            <a:off x="2971837" y="3091641"/>
            <a:ext cx="4482832" cy="2550078"/>
          </a:xfrm>
        </p:spPr>
      </p:pic>
      <p:pic>
        <p:nvPicPr>
          <p:cNvPr id="14" name="Content Placeholder 13" descr="A sample calendar from the Windows Mail app. A monthly calendar for May 2021 is displayed, with a dialog box showing that a Staff Meeting is being entered in the calendar, with a time and location. On the left is a panel where you can add a new event, add a different calendar, or switch back to email.">
            <a:extLst>
              <a:ext uri="{FF2B5EF4-FFF2-40B4-BE49-F238E27FC236}">
                <a16:creationId xmlns:a16="http://schemas.microsoft.com/office/drawing/2014/main" id="{167F15A5-7EEB-40AD-8494-1064A5E4CA57}"/>
              </a:ext>
            </a:extLst>
          </p:cNvPr>
          <p:cNvPicPr>
            <a:picLocks noGrp="1" noChangeAspect="1"/>
          </p:cNvPicPr>
          <p:nvPr>
            <p:ph sz="quarter" idx="18"/>
          </p:nvPr>
        </p:nvPicPr>
        <p:blipFill>
          <a:blip r:embed="rId4"/>
          <a:stretch>
            <a:fillRect/>
          </a:stretch>
        </p:blipFill>
        <p:spPr>
          <a:xfrm>
            <a:off x="7724476" y="3055562"/>
            <a:ext cx="4171378" cy="2605405"/>
          </a:xfrm>
        </p:spPr>
      </p:pic>
    </p:spTree>
    <p:extLst>
      <p:ext uri="{BB962C8B-B14F-4D97-AF65-F5344CB8AC3E}">
        <p14:creationId xmlns:p14="http://schemas.microsoft.com/office/powerpoint/2010/main" val="2441027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994D-AB64-4912-8672-3E44392D8954}"/>
              </a:ext>
            </a:extLst>
          </p:cNvPr>
          <p:cNvSpPr>
            <a:spLocks noGrp="1"/>
          </p:cNvSpPr>
          <p:nvPr>
            <p:ph type="title"/>
          </p:nvPr>
        </p:nvSpPr>
        <p:spPr/>
        <p:txBody>
          <a:bodyPr/>
          <a:lstStyle/>
          <a:p>
            <a:r>
              <a:rPr lang="en-US" dirty="0"/>
              <a:t>Explain Digital Communication and Its Purpose</a:t>
            </a:r>
            <a:endParaRPr lang="en-IN" sz="2400" dirty="0"/>
          </a:p>
        </p:txBody>
      </p:sp>
      <p:sp>
        <p:nvSpPr>
          <p:cNvPr id="3" name="Content Placeholder 2">
            <a:extLst>
              <a:ext uri="{FF2B5EF4-FFF2-40B4-BE49-F238E27FC236}">
                <a16:creationId xmlns:a16="http://schemas.microsoft.com/office/drawing/2014/main" id="{53C03484-B743-4882-BBF7-E89C5F4DDFB9}"/>
              </a:ext>
            </a:extLst>
          </p:cNvPr>
          <p:cNvSpPr>
            <a:spLocks noGrp="1"/>
          </p:cNvSpPr>
          <p:nvPr>
            <p:ph sz="quarter" idx="16"/>
          </p:nvPr>
        </p:nvSpPr>
        <p:spPr>
          <a:xfrm>
            <a:off x="742950" y="1289050"/>
            <a:ext cx="10706100" cy="1018721"/>
          </a:xfrm>
        </p:spPr>
        <p:txBody>
          <a:bodyPr/>
          <a:lstStyle/>
          <a:p>
            <a:r>
              <a:rPr lang="en-US" dirty="0"/>
              <a:t>Describe common types of digital communication</a:t>
            </a:r>
          </a:p>
          <a:p>
            <a:r>
              <a:rPr lang="en-US" dirty="0"/>
              <a:t>Define types of blogs, social networks, and wikis</a:t>
            </a:r>
          </a:p>
        </p:txBody>
      </p:sp>
      <p:pic>
        <p:nvPicPr>
          <p:cNvPr id="9" name="Content Placeholder 8" descr="Photos and screenshots show different forms of digital communication. A smartphone is held in a hand, showing &quot;Get Your Dream Job!&quot; with a link to click on its screen. Another photo shows a laptop with an email app open, and hands holding a smartphone with an email app open. A screenshot of the Quora app, &quot;A place to share knowledge and better understand the world,&quot; shows a login screen, and a screenshot of the blogger app on a computer screen says &quot;Publish your passions, your way.&quot; ">
            <a:extLst>
              <a:ext uri="{FF2B5EF4-FFF2-40B4-BE49-F238E27FC236}">
                <a16:creationId xmlns:a16="http://schemas.microsoft.com/office/drawing/2014/main" id="{97F6FE3E-E2EA-43FF-B288-58359CB93D35}"/>
              </a:ext>
            </a:extLst>
          </p:cNvPr>
          <p:cNvPicPr>
            <a:picLocks noGrp="1" noChangeAspect="1"/>
          </p:cNvPicPr>
          <p:nvPr>
            <p:ph sz="quarter" idx="17"/>
          </p:nvPr>
        </p:nvPicPr>
        <p:blipFill>
          <a:blip r:embed="rId2"/>
          <a:stretch>
            <a:fillRect/>
          </a:stretch>
        </p:blipFill>
        <p:spPr>
          <a:xfrm>
            <a:off x="767938" y="2398608"/>
            <a:ext cx="4821609" cy="3240750"/>
          </a:xfrm>
        </p:spPr>
      </p:pic>
      <p:pic>
        <p:nvPicPr>
          <p:cNvPr id="11" name="Content Placeholder 10" descr="The Wikipedia entry for Employability is being edited. The page is titled &quot;Editing Employability&quot; and includes formatting and editing tools.">
            <a:extLst>
              <a:ext uri="{FF2B5EF4-FFF2-40B4-BE49-F238E27FC236}">
                <a16:creationId xmlns:a16="http://schemas.microsoft.com/office/drawing/2014/main" id="{F975A16B-3D9E-42E8-9EBD-A347431F9596}"/>
              </a:ext>
            </a:extLst>
          </p:cNvPr>
          <p:cNvPicPr>
            <a:picLocks noGrp="1" noChangeAspect="1"/>
          </p:cNvPicPr>
          <p:nvPr>
            <p:ph sz="quarter" idx="18"/>
          </p:nvPr>
        </p:nvPicPr>
        <p:blipFill>
          <a:blip r:embed="rId3"/>
          <a:stretch>
            <a:fillRect/>
          </a:stretch>
        </p:blipFill>
        <p:spPr>
          <a:xfrm>
            <a:off x="6407592" y="2398608"/>
            <a:ext cx="4691539" cy="3453285"/>
          </a:xfrm>
        </p:spPr>
      </p:pic>
    </p:spTree>
    <p:extLst>
      <p:ext uri="{BB962C8B-B14F-4D97-AF65-F5344CB8AC3E}">
        <p14:creationId xmlns:p14="http://schemas.microsoft.com/office/powerpoint/2010/main" val="96371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63-38F7-4BB6-9081-99B680A48846}"/>
              </a:ext>
            </a:extLst>
          </p:cNvPr>
          <p:cNvSpPr>
            <a:spLocks noGrp="1"/>
          </p:cNvSpPr>
          <p:nvPr>
            <p:ph type="title"/>
          </p:nvPr>
        </p:nvSpPr>
        <p:spPr/>
        <p:txBody>
          <a:bodyPr/>
          <a:lstStyle/>
          <a:p>
            <a:r>
              <a:rPr lang="en-US" dirty="0"/>
              <a:t>Common Types of Digital Communication</a:t>
            </a:r>
            <a:endParaRPr lang="en-IN" sz="2400" dirty="0"/>
          </a:p>
        </p:txBody>
      </p:sp>
      <p:sp>
        <p:nvSpPr>
          <p:cNvPr id="3" name="Content Placeholder 2">
            <a:extLst>
              <a:ext uri="{FF2B5EF4-FFF2-40B4-BE49-F238E27FC236}">
                <a16:creationId xmlns:a16="http://schemas.microsoft.com/office/drawing/2014/main" id="{7E8DC0A2-F0D9-49CA-8C7A-55DD7FB60F7F}"/>
              </a:ext>
            </a:extLst>
          </p:cNvPr>
          <p:cNvSpPr>
            <a:spLocks noGrp="1"/>
          </p:cNvSpPr>
          <p:nvPr>
            <p:ph sz="quarter" idx="16"/>
          </p:nvPr>
        </p:nvSpPr>
        <p:spPr>
          <a:xfrm>
            <a:off x="742952" y="1289050"/>
            <a:ext cx="4532960" cy="4872264"/>
          </a:xfrm>
        </p:spPr>
        <p:txBody>
          <a:bodyPr/>
          <a:lstStyle/>
          <a:p>
            <a:r>
              <a:rPr lang="en-US" b="1" dirty="0">
                <a:solidFill>
                  <a:srgbClr val="004A78"/>
                </a:solidFill>
              </a:rPr>
              <a:t>Blogs</a:t>
            </a:r>
          </a:p>
          <a:p>
            <a:r>
              <a:rPr lang="en-US" b="1" dirty="0">
                <a:solidFill>
                  <a:srgbClr val="004A78"/>
                </a:solidFill>
              </a:rPr>
              <a:t>Wikis</a:t>
            </a:r>
          </a:p>
          <a:p>
            <a:r>
              <a:rPr lang="en-US" b="1" dirty="0">
                <a:solidFill>
                  <a:srgbClr val="004A78"/>
                </a:solidFill>
              </a:rPr>
              <a:t>Email</a:t>
            </a:r>
          </a:p>
          <a:p>
            <a:r>
              <a:rPr lang="en-US" b="1" dirty="0">
                <a:solidFill>
                  <a:srgbClr val="004A78"/>
                </a:solidFill>
              </a:rPr>
              <a:t>Electronic messaging</a:t>
            </a:r>
            <a:r>
              <a:rPr lang="en-IN" dirty="0">
                <a:solidFill>
                  <a:srgbClr val="004A78"/>
                </a:solidFill>
              </a:rPr>
              <a:t>—</a:t>
            </a:r>
            <a:r>
              <a:rPr lang="en-US" b="1" dirty="0">
                <a:solidFill>
                  <a:srgbClr val="004A78"/>
                </a:solidFill>
              </a:rPr>
              <a:t>text messaging, chatting, multimedia messaging, voice messaging/voice mail, voice-to-text</a:t>
            </a:r>
          </a:p>
          <a:p>
            <a:r>
              <a:rPr lang="en-US" b="1" dirty="0">
                <a:solidFill>
                  <a:srgbClr val="004A78"/>
                </a:solidFill>
              </a:rPr>
              <a:t>Podcasts/video podcast</a:t>
            </a:r>
          </a:p>
          <a:p>
            <a:r>
              <a:rPr lang="en-US" b="1" dirty="0">
                <a:solidFill>
                  <a:srgbClr val="004A78"/>
                </a:solidFill>
              </a:rPr>
              <a:t>Web/video conference</a:t>
            </a:r>
          </a:p>
          <a:p>
            <a:r>
              <a:rPr lang="en-US" b="1" dirty="0">
                <a:solidFill>
                  <a:srgbClr val="004A78"/>
                </a:solidFill>
              </a:rPr>
              <a:t>Social media</a:t>
            </a:r>
          </a:p>
          <a:p>
            <a:r>
              <a:rPr lang="en-US" b="1" dirty="0">
                <a:solidFill>
                  <a:srgbClr val="004A78"/>
                </a:solidFill>
              </a:rPr>
              <a:t>Social networks</a:t>
            </a:r>
            <a:endParaRPr lang="en-US" dirty="0">
              <a:solidFill>
                <a:srgbClr val="004A78"/>
              </a:solidFill>
            </a:endParaRPr>
          </a:p>
        </p:txBody>
      </p:sp>
      <p:pic>
        <p:nvPicPr>
          <p:cNvPr id="9" name="Content Placeholder 8" descr="A smartphone screen lists National Public Radio (npr) programs available as podcasts.">
            <a:extLst>
              <a:ext uri="{FF2B5EF4-FFF2-40B4-BE49-F238E27FC236}">
                <a16:creationId xmlns:a16="http://schemas.microsoft.com/office/drawing/2014/main" id="{231206ED-4741-466D-B1F0-E71011303C9B}"/>
              </a:ext>
            </a:extLst>
          </p:cNvPr>
          <p:cNvPicPr>
            <a:picLocks noGrp="1" noChangeAspect="1"/>
          </p:cNvPicPr>
          <p:nvPr>
            <p:ph sz="quarter" idx="17"/>
          </p:nvPr>
        </p:nvPicPr>
        <p:blipFill>
          <a:blip r:embed="rId2"/>
          <a:stretch>
            <a:fillRect/>
          </a:stretch>
        </p:blipFill>
        <p:spPr>
          <a:xfrm>
            <a:off x="5921538" y="1104503"/>
            <a:ext cx="1207585" cy="2459175"/>
          </a:xfrm>
        </p:spPr>
      </p:pic>
      <p:pic>
        <p:nvPicPr>
          <p:cNvPr id="11" name="Content Placeholder 10" descr="A sample page from the Wikipedia website shows an article on Employability. On the left is a column of navigation links to the Main page, Contents, Current events, Instruction, and Tools. The main body of the article begins with a definition of Employability, a list of the Contents of the page, and an Overview.">
            <a:extLst>
              <a:ext uri="{FF2B5EF4-FFF2-40B4-BE49-F238E27FC236}">
                <a16:creationId xmlns:a16="http://schemas.microsoft.com/office/drawing/2014/main" id="{BA15F935-7A11-46A1-A73E-669E4F3057F1}"/>
              </a:ext>
            </a:extLst>
          </p:cNvPr>
          <p:cNvPicPr>
            <a:picLocks noGrp="1" noChangeAspect="1"/>
          </p:cNvPicPr>
          <p:nvPr>
            <p:ph sz="quarter" idx="18"/>
          </p:nvPr>
        </p:nvPicPr>
        <p:blipFill>
          <a:blip r:embed="rId3"/>
          <a:stretch>
            <a:fillRect/>
          </a:stretch>
        </p:blipFill>
        <p:spPr>
          <a:xfrm>
            <a:off x="7594350" y="1089890"/>
            <a:ext cx="4092133" cy="2374787"/>
          </a:xfrm>
        </p:spPr>
      </p:pic>
      <p:pic>
        <p:nvPicPr>
          <p:cNvPr id="13" name="Content Placeholder 12" descr="Four photos illustrate different types of electronic messages. A student exchanges instant messages with a friend so they can meet before class (student with laptop outside in the grass). A customer support rep chats online with a customer to discuss product needs (man with headset and microphone). A rental agent sends a picture of a property to a prospective client (woman with portfolio looking at cell phone). A video game player visits a message board to learn strategies and tips for winning the game (young man lying on bed looking at a tablet).">
            <a:extLst>
              <a:ext uri="{FF2B5EF4-FFF2-40B4-BE49-F238E27FC236}">
                <a16:creationId xmlns:a16="http://schemas.microsoft.com/office/drawing/2014/main" id="{66E06B61-71A6-4C93-AFC7-D58226B83CF1}"/>
              </a:ext>
            </a:extLst>
          </p:cNvPr>
          <p:cNvPicPr>
            <a:picLocks noGrp="1" noChangeAspect="1"/>
          </p:cNvPicPr>
          <p:nvPr>
            <p:ph sz="quarter" idx="19"/>
          </p:nvPr>
        </p:nvPicPr>
        <p:blipFill>
          <a:blip r:embed="rId4"/>
          <a:stretch>
            <a:fillRect/>
          </a:stretch>
        </p:blipFill>
        <p:spPr>
          <a:xfrm>
            <a:off x="5435895" y="3728503"/>
            <a:ext cx="2716420" cy="2422518"/>
          </a:xfrm>
        </p:spPr>
      </p:pic>
      <p:pic>
        <p:nvPicPr>
          <p:cNvPr id="24" name="Content Placeholder 23" descr="A screenshot of the T-Mobile visual voicemail screen on a smartphone shows that a message has been received from an Unknown caller. The screen displays the caller's phone number and icons to play the message, put the message on speakerphone, call the caller, text message the caller, or move the message to the trash can.">
            <a:extLst>
              <a:ext uri="{FF2B5EF4-FFF2-40B4-BE49-F238E27FC236}">
                <a16:creationId xmlns:a16="http://schemas.microsoft.com/office/drawing/2014/main" id="{49AD0F97-DF1B-4D86-BF86-569DBCBEF680}"/>
              </a:ext>
            </a:extLst>
          </p:cNvPr>
          <p:cNvPicPr>
            <a:picLocks noGrp="1" noChangeAspect="1"/>
          </p:cNvPicPr>
          <p:nvPr>
            <p:ph sz="quarter" idx="20"/>
          </p:nvPr>
        </p:nvPicPr>
        <p:blipFill>
          <a:blip r:embed="rId5"/>
          <a:stretch>
            <a:fillRect/>
          </a:stretch>
        </p:blipFill>
        <p:spPr>
          <a:xfrm>
            <a:off x="8500570" y="3576732"/>
            <a:ext cx="1306029" cy="2660747"/>
          </a:xfrm>
        </p:spPr>
      </p:pic>
      <p:pic>
        <p:nvPicPr>
          <p:cNvPr id="18" name="Content Placeholder 17" descr="A screenshot of the TedTalks Business podcast on a smartphone lists episodes that can be added to your playlist, a share icon, and a search icon.">
            <a:extLst>
              <a:ext uri="{FF2B5EF4-FFF2-40B4-BE49-F238E27FC236}">
                <a16:creationId xmlns:a16="http://schemas.microsoft.com/office/drawing/2014/main" id="{05E9AD00-D5E7-46C4-AC53-C113DC5D2DBD}"/>
              </a:ext>
            </a:extLst>
          </p:cNvPr>
          <p:cNvPicPr>
            <a:picLocks noGrp="1" noChangeAspect="1"/>
          </p:cNvPicPr>
          <p:nvPr>
            <p:ph sz="quarter" idx="21"/>
          </p:nvPr>
        </p:nvPicPr>
        <p:blipFill>
          <a:blip r:embed="rId6"/>
          <a:stretch>
            <a:fillRect/>
          </a:stretch>
        </p:blipFill>
        <p:spPr>
          <a:xfrm>
            <a:off x="10189920" y="3575716"/>
            <a:ext cx="1303026" cy="2671928"/>
          </a:xfrm>
        </p:spPr>
      </p:pic>
    </p:spTree>
    <p:extLst>
      <p:ext uri="{BB962C8B-B14F-4D97-AF65-F5344CB8AC3E}">
        <p14:creationId xmlns:p14="http://schemas.microsoft.com/office/powerpoint/2010/main" val="166566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3F8-6F08-4C1A-B751-476070BC7BA0}"/>
              </a:ext>
            </a:extLst>
          </p:cNvPr>
          <p:cNvSpPr>
            <a:spLocks noGrp="1"/>
          </p:cNvSpPr>
          <p:nvPr>
            <p:ph type="title"/>
          </p:nvPr>
        </p:nvSpPr>
        <p:spPr/>
        <p:txBody>
          <a:bodyPr/>
          <a:lstStyle/>
          <a:p>
            <a:r>
              <a:rPr lang="en-US" dirty="0"/>
              <a:t>Blogs, Social Networks, and Wikis</a:t>
            </a:r>
            <a:endParaRPr lang="en-IN" dirty="0"/>
          </a:p>
        </p:txBody>
      </p:sp>
      <p:sp>
        <p:nvSpPr>
          <p:cNvPr id="3" name="Content Placeholder 2">
            <a:extLst>
              <a:ext uri="{FF2B5EF4-FFF2-40B4-BE49-F238E27FC236}">
                <a16:creationId xmlns:a16="http://schemas.microsoft.com/office/drawing/2014/main" id="{D31E871E-AC0C-4E5B-9AC9-0A9E82BC8293}"/>
              </a:ext>
            </a:extLst>
          </p:cNvPr>
          <p:cNvSpPr>
            <a:spLocks noGrp="1"/>
          </p:cNvSpPr>
          <p:nvPr>
            <p:ph sz="quarter" idx="16"/>
          </p:nvPr>
        </p:nvSpPr>
        <p:spPr>
          <a:xfrm>
            <a:off x="742950" y="1289049"/>
            <a:ext cx="4144736" cy="4774293"/>
          </a:xfrm>
        </p:spPr>
        <p:txBody>
          <a:bodyPr/>
          <a:lstStyle/>
          <a:p>
            <a:r>
              <a:rPr lang="en-US" sz="2200" dirty="0"/>
              <a:t>Types of blogs</a:t>
            </a:r>
          </a:p>
          <a:p>
            <a:pPr lvl="1"/>
            <a:r>
              <a:rPr lang="en-US" sz="2000" b="1" dirty="0">
                <a:solidFill>
                  <a:srgbClr val="004A78"/>
                </a:solidFill>
              </a:rPr>
              <a:t>Vlogs/photo blogs</a:t>
            </a:r>
          </a:p>
          <a:p>
            <a:pPr lvl="1"/>
            <a:r>
              <a:rPr lang="en-US" sz="2000" b="1" dirty="0">
                <a:solidFill>
                  <a:srgbClr val="004A78"/>
                </a:solidFill>
              </a:rPr>
              <a:t>Content aggregators</a:t>
            </a:r>
          </a:p>
          <a:p>
            <a:pPr lvl="1"/>
            <a:r>
              <a:rPr lang="en-US" sz="2000" b="1" dirty="0">
                <a:solidFill>
                  <a:srgbClr val="004A78"/>
                </a:solidFill>
              </a:rPr>
              <a:t>Microblog</a:t>
            </a:r>
          </a:p>
          <a:p>
            <a:pPr lvl="1"/>
            <a:r>
              <a:rPr lang="en-US" sz="2000" b="1" dirty="0">
                <a:solidFill>
                  <a:srgbClr val="004A78"/>
                </a:solidFill>
              </a:rPr>
              <a:t>Live blog</a:t>
            </a:r>
          </a:p>
          <a:p>
            <a:r>
              <a:rPr lang="en-US" sz="2200" dirty="0"/>
              <a:t>Types of social networks</a:t>
            </a:r>
          </a:p>
          <a:p>
            <a:pPr lvl="1"/>
            <a:r>
              <a:rPr lang="en-US" sz="2000" b="1" dirty="0">
                <a:solidFill>
                  <a:srgbClr val="004A78"/>
                </a:solidFill>
              </a:rPr>
              <a:t>Media-sharing networks</a:t>
            </a:r>
          </a:p>
          <a:p>
            <a:pPr lvl="1"/>
            <a:r>
              <a:rPr lang="en-US" sz="2000" b="1" dirty="0">
                <a:solidFill>
                  <a:srgbClr val="004A78"/>
                </a:solidFill>
              </a:rPr>
              <a:t>Consumer review networks</a:t>
            </a:r>
          </a:p>
          <a:p>
            <a:pPr lvl="1"/>
            <a:r>
              <a:rPr lang="en-US" sz="2000" b="1" dirty="0">
                <a:solidFill>
                  <a:srgbClr val="004A78"/>
                </a:solidFill>
              </a:rPr>
              <a:t>Discussion forum networks</a:t>
            </a:r>
          </a:p>
          <a:p>
            <a:r>
              <a:rPr lang="en-US" sz="2200" dirty="0"/>
              <a:t>Types of wikis</a:t>
            </a:r>
          </a:p>
          <a:p>
            <a:pPr lvl="1"/>
            <a:r>
              <a:rPr lang="en-US" sz="2000" b="1" dirty="0">
                <a:solidFill>
                  <a:srgbClr val="004A78"/>
                </a:solidFill>
              </a:rPr>
              <a:t>Aggregating</a:t>
            </a:r>
            <a:r>
              <a:rPr lang="en-US" sz="2000" dirty="0">
                <a:solidFill>
                  <a:srgbClr val="004A78"/>
                </a:solidFill>
              </a:rPr>
              <a:t> </a:t>
            </a:r>
            <a:r>
              <a:rPr lang="en-US" sz="2000" b="1" dirty="0">
                <a:solidFill>
                  <a:srgbClr val="004A78"/>
                </a:solidFill>
              </a:rPr>
              <a:t>content</a:t>
            </a:r>
          </a:p>
          <a:p>
            <a:pPr lvl="1"/>
            <a:r>
              <a:rPr lang="en-US" sz="2000" b="1" dirty="0">
                <a:solidFill>
                  <a:srgbClr val="004A78"/>
                </a:solidFill>
              </a:rPr>
              <a:t>Social curation</a:t>
            </a:r>
          </a:p>
        </p:txBody>
      </p:sp>
      <p:pic>
        <p:nvPicPr>
          <p:cNvPr id="10" name="Content Placeholder 9" descr="Two Flipboard screens are shown. On a smartphone screen are areas of interest to select, such as news, business, technology, and sports. On a laptop screen, Flipboard has created a customized online &quot;magazine&quot; with articles tailored to your interests.">
            <a:extLst>
              <a:ext uri="{FF2B5EF4-FFF2-40B4-BE49-F238E27FC236}">
                <a16:creationId xmlns:a16="http://schemas.microsoft.com/office/drawing/2014/main" id="{126DB8A8-59A7-424B-AFE5-C7B044BB07A3}"/>
              </a:ext>
            </a:extLst>
          </p:cNvPr>
          <p:cNvPicPr>
            <a:picLocks noGrp="1" noChangeAspect="1"/>
          </p:cNvPicPr>
          <p:nvPr>
            <p:ph sz="quarter" idx="17"/>
          </p:nvPr>
        </p:nvPicPr>
        <p:blipFill>
          <a:blip r:embed="rId2"/>
          <a:stretch>
            <a:fillRect/>
          </a:stretch>
        </p:blipFill>
        <p:spPr>
          <a:xfrm>
            <a:off x="5002621" y="1338350"/>
            <a:ext cx="2594295" cy="2428434"/>
          </a:xfrm>
        </p:spPr>
      </p:pic>
      <p:pic>
        <p:nvPicPr>
          <p:cNvPr id="12" name="Content Placeholder 11" descr="Web pages for two media-sharing networks are shown. On the left, the YouTube video-sharing page displays thumbnails of trending and recommended videos. On the right, the Flickr photo-sharing app shows photos you might want to explore, in this case of birds and nature.">
            <a:extLst>
              <a:ext uri="{FF2B5EF4-FFF2-40B4-BE49-F238E27FC236}">
                <a16:creationId xmlns:a16="http://schemas.microsoft.com/office/drawing/2014/main" id="{270BEA8B-6276-4CFB-B9B6-3ECD42CFDBCE}"/>
              </a:ext>
            </a:extLst>
          </p:cNvPr>
          <p:cNvPicPr>
            <a:picLocks noGrp="1" noChangeAspect="1"/>
          </p:cNvPicPr>
          <p:nvPr>
            <p:ph sz="quarter" idx="18"/>
          </p:nvPr>
        </p:nvPicPr>
        <p:blipFill>
          <a:blip r:embed="rId3"/>
          <a:stretch>
            <a:fillRect/>
          </a:stretch>
        </p:blipFill>
        <p:spPr>
          <a:xfrm>
            <a:off x="7749318" y="1516845"/>
            <a:ext cx="4119915" cy="1789801"/>
          </a:xfrm>
        </p:spPr>
      </p:pic>
      <p:pic>
        <p:nvPicPr>
          <p:cNvPr id="14" name="Content Placeholder 13" descr="The Digg social curation site has content categories listed below the navigation bar, such as technology, science, news, and entertainment, that you can click to display stories on these topics.">
            <a:extLst>
              <a:ext uri="{FF2B5EF4-FFF2-40B4-BE49-F238E27FC236}">
                <a16:creationId xmlns:a16="http://schemas.microsoft.com/office/drawing/2014/main" id="{22F16D51-3983-4461-B1B4-DB73A9A53686}"/>
              </a:ext>
            </a:extLst>
          </p:cNvPr>
          <p:cNvPicPr>
            <a:picLocks noGrp="1" noChangeAspect="1"/>
          </p:cNvPicPr>
          <p:nvPr>
            <p:ph sz="quarter" idx="19"/>
          </p:nvPr>
        </p:nvPicPr>
        <p:blipFill>
          <a:blip r:embed="rId4"/>
          <a:stretch>
            <a:fillRect/>
          </a:stretch>
        </p:blipFill>
        <p:spPr>
          <a:xfrm>
            <a:off x="7741622" y="4049754"/>
            <a:ext cx="3985403" cy="1927370"/>
          </a:xfrm>
        </p:spPr>
      </p:pic>
    </p:spTree>
    <p:extLst>
      <p:ext uri="{BB962C8B-B14F-4D97-AF65-F5344CB8AC3E}">
        <p14:creationId xmlns:p14="http://schemas.microsoft.com/office/powerpoint/2010/main" val="424692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D06A-76A3-42F1-9716-E2EFCE8436E1}"/>
              </a:ext>
            </a:extLst>
          </p:cNvPr>
          <p:cNvSpPr>
            <a:spLocks noGrp="1"/>
          </p:cNvSpPr>
          <p:nvPr>
            <p:ph type="title"/>
          </p:nvPr>
        </p:nvSpPr>
        <p:spPr>
          <a:xfrm>
            <a:off x="838200" y="287029"/>
            <a:ext cx="10515600" cy="828297"/>
          </a:xfrm>
        </p:spPr>
        <p:txBody>
          <a:bodyPr/>
          <a:lstStyle/>
          <a:p>
            <a:r>
              <a:rPr lang="en-US" sz="3200" dirty="0"/>
              <a:t>Evaluate the Impact of Digital Communication in Daily Life</a:t>
            </a:r>
            <a:endParaRPr lang="en-IN" sz="3200" dirty="0"/>
          </a:p>
        </p:txBody>
      </p:sp>
      <p:sp>
        <p:nvSpPr>
          <p:cNvPr id="3" name="Content Placeholder 2">
            <a:extLst>
              <a:ext uri="{FF2B5EF4-FFF2-40B4-BE49-F238E27FC236}">
                <a16:creationId xmlns:a16="http://schemas.microsoft.com/office/drawing/2014/main" id="{33BB66B2-D486-463E-B524-E0F7F4FF068F}"/>
              </a:ext>
            </a:extLst>
          </p:cNvPr>
          <p:cNvSpPr>
            <a:spLocks noGrp="1"/>
          </p:cNvSpPr>
          <p:nvPr>
            <p:ph sz="quarter" idx="16"/>
          </p:nvPr>
        </p:nvSpPr>
        <p:spPr>
          <a:xfrm>
            <a:off x="742950" y="1289050"/>
            <a:ext cx="5265964" cy="4279900"/>
          </a:xfrm>
        </p:spPr>
        <p:txBody>
          <a:bodyPr/>
          <a:lstStyle/>
          <a:p>
            <a:r>
              <a:rPr lang="en-US" dirty="0"/>
              <a:t>Explain the significance of email and how it is used</a:t>
            </a:r>
          </a:p>
          <a:p>
            <a:r>
              <a:rPr lang="en-US" dirty="0"/>
              <a:t>Explain the importance of netiquette</a:t>
            </a:r>
          </a:p>
          <a:p>
            <a:r>
              <a:rPr lang="en-US" dirty="0"/>
              <a:t>Evaluate social media</a:t>
            </a:r>
          </a:p>
          <a:p>
            <a:r>
              <a:rPr lang="en-US" dirty="0"/>
              <a:t>Evaluate social networking</a:t>
            </a:r>
          </a:p>
        </p:txBody>
      </p:sp>
      <p:pic>
        <p:nvPicPr>
          <p:cNvPr id="12" name="Content Placeholder 11" descr="A conceptual diagram shows the steps in sending an email. Each step is connected to the next by a wired or wireless connection. Step 1: Using an email program, you create and send a message on a computer or mobile device (shows a laptop with email program open). Step 2: Your email program contacts software on the outgoing mail server (shows a server computer). Step 3: Software on the outgoing mail server determines the best route for the data and sends the message, which travels along Internet routers to the recipient's incoming mail server (one Internet router is connected to another Internet router, which is connected to an &quot;Inbox&quot; representing the incoming mail server). Step 4: When the recipient uses an email program to check for email messages, the message transfers from the incoming mail server to the recipient's computer or mobile device (hand holds a smartphone with a mail icon displaying).">
            <a:extLst>
              <a:ext uri="{FF2B5EF4-FFF2-40B4-BE49-F238E27FC236}">
                <a16:creationId xmlns:a16="http://schemas.microsoft.com/office/drawing/2014/main" id="{3E53578C-350E-42FE-A6E0-B55B5A60936F}"/>
              </a:ext>
            </a:extLst>
          </p:cNvPr>
          <p:cNvPicPr>
            <a:picLocks noGrp="1" noChangeAspect="1"/>
          </p:cNvPicPr>
          <p:nvPr>
            <p:ph sz="quarter" idx="17"/>
          </p:nvPr>
        </p:nvPicPr>
        <p:blipFill>
          <a:blip r:embed="rId2"/>
          <a:stretch>
            <a:fillRect/>
          </a:stretch>
        </p:blipFill>
        <p:spPr>
          <a:xfrm>
            <a:off x="6402893" y="1297978"/>
            <a:ext cx="5155872" cy="3330185"/>
          </a:xfrm>
        </p:spPr>
      </p:pic>
    </p:spTree>
    <p:extLst>
      <p:ext uri="{BB962C8B-B14F-4D97-AF65-F5344CB8AC3E}">
        <p14:creationId xmlns:p14="http://schemas.microsoft.com/office/powerpoint/2010/main" val="343444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688B-8EAA-48C6-A555-1F0090BFE67F}"/>
              </a:ext>
            </a:extLst>
          </p:cNvPr>
          <p:cNvSpPr>
            <a:spLocks noGrp="1"/>
          </p:cNvSpPr>
          <p:nvPr>
            <p:ph type="title"/>
          </p:nvPr>
        </p:nvSpPr>
        <p:spPr/>
        <p:txBody>
          <a:bodyPr/>
          <a:lstStyle/>
          <a:p>
            <a:r>
              <a:rPr lang="en-US" dirty="0"/>
              <a:t>Email</a:t>
            </a:r>
            <a:endParaRPr lang="en-IN" dirty="0"/>
          </a:p>
        </p:txBody>
      </p:sp>
      <p:sp>
        <p:nvSpPr>
          <p:cNvPr id="7" name="Content Placeholder 6">
            <a:extLst>
              <a:ext uri="{FF2B5EF4-FFF2-40B4-BE49-F238E27FC236}">
                <a16:creationId xmlns:a16="http://schemas.microsoft.com/office/drawing/2014/main" id="{0C530305-FDD5-434C-A508-553DE19A797E}"/>
              </a:ext>
            </a:extLst>
          </p:cNvPr>
          <p:cNvSpPr>
            <a:spLocks noGrp="1"/>
          </p:cNvSpPr>
          <p:nvPr>
            <p:ph sz="quarter" idx="16"/>
          </p:nvPr>
        </p:nvSpPr>
        <p:spPr>
          <a:xfrm>
            <a:off x="742950" y="1289051"/>
            <a:ext cx="10706100" cy="2362170"/>
          </a:xfrm>
        </p:spPr>
        <p:txBody>
          <a:bodyPr/>
          <a:lstStyle/>
          <a:p>
            <a:r>
              <a:rPr lang="en-US" dirty="0"/>
              <a:t>An email can consist of only text or can include an </a:t>
            </a:r>
            <a:r>
              <a:rPr lang="en-US" b="1" dirty="0">
                <a:solidFill>
                  <a:srgbClr val="004A78"/>
                </a:solidFill>
              </a:rPr>
              <a:t>attachment</a:t>
            </a:r>
          </a:p>
          <a:p>
            <a:r>
              <a:rPr lang="en-US" dirty="0"/>
              <a:t>Most email programs let you send an email to the intended recipient and C</a:t>
            </a:r>
            <a:r>
              <a:rPr lang="en-US" sz="100" dirty="0"/>
              <a:t> </a:t>
            </a:r>
            <a:r>
              <a:rPr lang="en-US" dirty="0"/>
              <a:t>C or B</a:t>
            </a:r>
            <a:r>
              <a:rPr lang="en-US" sz="100" dirty="0"/>
              <a:t> </a:t>
            </a:r>
            <a:r>
              <a:rPr lang="en-US" dirty="0"/>
              <a:t>C</a:t>
            </a:r>
            <a:r>
              <a:rPr lang="en-US" sz="100" dirty="0"/>
              <a:t> </a:t>
            </a:r>
            <a:r>
              <a:rPr lang="en-US" dirty="0"/>
              <a:t>C others</a:t>
            </a:r>
          </a:p>
          <a:p>
            <a:r>
              <a:rPr lang="en-US" dirty="0"/>
              <a:t>Recipients can respond to a message by using the Reply or Reply All feature</a:t>
            </a:r>
          </a:p>
          <a:p>
            <a:r>
              <a:rPr lang="en-US" dirty="0"/>
              <a:t>Email software also includes built-in folders for managing messages. Older messages can be </a:t>
            </a:r>
            <a:r>
              <a:rPr lang="en-US" b="1" dirty="0">
                <a:solidFill>
                  <a:srgbClr val="004A78"/>
                </a:solidFill>
              </a:rPr>
              <a:t>archived</a:t>
            </a:r>
            <a:endParaRPr lang="en-US" dirty="0">
              <a:solidFill>
                <a:srgbClr val="004A78"/>
              </a:solidFill>
            </a:endParaRPr>
          </a:p>
        </p:txBody>
      </p:sp>
      <p:pic>
        <p:nvPicPr>
          <p:cNvPr id="15" name="Content Placeholder 14" descr="A screen from the Microsoft Mail app has three vertical panels. On the left is a navigation panel with items to click for New mail, Accounts, and Folders. In the center panel, the Inbox displays new messages with the source, subject line, and part of the first line of the message. In the right panel, the complete text of the message that is selected in the center panel is displayed, with icons you can click to Reply, Reply all, or Forward the message.">
            <a:extLst>
              <a:ext uri="{FF2B5EF4-FFF2-40B4-BE49-F238E27FC236}">
                <a16:creationId xmlns:a16="http://schemas.microsoft.com/office/drawing/2014/main" id="{33BB2374-CA62-44F3-99B0-4D1D6B7C6835}"/>
              </a:ext>
            </a:extLst>
          </p:cNvPr>
          <p:cNvPicPr>
            <a:picLocks noGrp="1" noChangeAspect="1"/>
          </p:cNvPicPr>
          <p:nvPr>
            <p:ph sz="quarter" idx="17"/>
          </p:nvPr>
        </p:nvPicPr>
        <p:blipFill>
          <a:blip r:embed="rId2"/>
          <a:stretch>
            <a:fillRect/>
          </a:stretch>
        </p:blipFill>
        <p:spPr>
          <a:xfrm>
            <a:off x="5858744" y="3688013"/>
            <a:ext cx="3631596" cy="2577830"/>
          </a:xfrm>
        </p:spPr>
      </p:pic>
    </p:spTree>
    <p:extLst>
      <p:ext uri="{BB962C8B-B14F-4D97-AF65-F5344CB8AC3E}">
        <p14:creationId xmlns:p14="http://schemas.microsoft.com/office/powerpoint/2010/main" val="4122319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7C58-1A02-4861-AD5C-59C9573A06F4}"/>
              </a:ext>
            </a:extLst>
          </p:cNvPr>
          <p:cNvSpPr>
            <a:spLocks noGrp="1"/>
          </p:cNvSpPr>
          <p:nvPr>
            <p:ph type="title"/>
          </p:nvPr>
        </p:nvSpPr>
        <p:spPr/>
        <p:txBody>
          <a:bodyPr/>
          <a:lstStyle/>
          <a:p>
            <a:r>
              <a:rPr lang="en-US" dirty="0"/>
              <a:t>Netiquette</a:t>
            </a:r>
            <a:endParaRPr lang="en-IN" b="0" dirty="0"/>
          </a:p>
        </p:txBody>
      </p:sp>
      <p:sp>
        <p:nvSpPr>
          <p:cNvPr id="5" name="Content Placeholder 4">
            <a:extLst>
              <a:ext uri="{FF2B5EF4-FFF2-40B4-BE49-F238E27FC236}">
                <a16:creationId xmlns:a16="http://schemas.microsoft.com/office/drawing/2014/main" id="{1BFA0F46-1E23-4131-A259-7C0FF4A269C8}"/>
              </a:ext>
            </a:extLst>
          </p:cNvPr>
          <p:cNvSpPr>
            <a:spLocks noGrp="1"/>
          </p:cNvSpPr>
          <p:nvPr>
            <p:ph sz="quarter" idx="16"/>
          </p:nvPr>
        </p:nvSpPr>
        <p:spPr>
          <a:xfrm>
            <a:off x="742950" y="1289050"/>
            <a:ext cx="10706100" cy="2956379"/>
          </a:xfrm>
        </p:spPr>
        <p:txBody>
          <a:bodyPr/>
          <a:lstStyle/>
          <a:p>
            <a:r>
              <a:rPr lang="en-US" dirty="0"/>
              <a:t>It is vital that you follow the rules of Internet etiquette, known as </a:t>
            </a:r>
            <a:r>
              <a:rPr lang="en-US" b="1" dirty="0">
                <a:solidFill>
                  <a:srgbClr val="004A78"/>
                </a:solidFill>
              </a:rPr>
              <a:t>netiquette</a:t>
            </a:r>
            <a:r>
              <a:rPr lang="en-US" dirty="0"/>
              <a:t>, to protect yourself, your family, and your career</a:t>
            </a:r>
          </a:p>
          <a:p>
            <a:pPr lvl="1"/>
            <a:r>
              <a:rPr lang="en-US" dirty="0"/>
              <a:t>Personal photographs can be shared, causing untold loss of reputation, personal privacy, and employment</a:t>
            </a:r>
          </a:p>
          <a:p>
            <a:pPr lvl="1"/>
            <a:r>
              <a:rPr lang="en-US" dirty="0"/>
              <a:t>Posting unflattering, false, or confidential comments about employers can result in losing one’s job</a:t>
            </a:r>
          </a:p>
          <a:p>
            <a:pPr lvl="1"/>
            <a:r>
              <a:rPr lang="en-US" dirty="0"/>
              <a:t>Others whose electronic missteps “went viral” have had their personal information spread online and have had to relocate</a:t>
            </a:r>
          </a:p>
        </p:txBody>
      </p:sp>
    </p:spTree>
    <p:extLst>
      <p:ext uri="{BB962C8B-B14F-4D97-AF65-F5344CB8AC3E}">
        <p14:creationId xmlns:p14="http://schemas.microsoft.com/office/powerpoint/2010/main" val="3704224095"/>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Props1.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4.xml><?xml version="1.0" encoding="utf-8"?>
<ds:datastoreItem xmlns:ds="http://schemas.openxmlformats.org/officeDocument/2006/customXml" ds:itemID="{BA9BA192-EF86-48DF-982C-2C526A268392}">
  <ds:schemaRefs>
    <ds:schemaRef ds:uri="http://schemas.microsoft.com/office/2006/documentManagement/types"/>
    <ds:schemaRef ds:uri="a3520c62-91d1-4715-93cb-6b6cc6733a1f"/>
    <ds:schemaRef ds:uri="http://www.w3.org/XML/1998/namespace"/>
    <ds:schemaRef ds:uri="http://purl.org/dc/terms/"/>
    <ds:schemaRef ds:uri="http://schemas.microsoft.com/office/2006/metadata/properties"/>
    <ds:schemaRef ds:uri="f856fc18-c0f7-462c-a53d-fc2610d0c4c8"/>
    <ds:schemaRef ds:uri="http://purl.org/dc/dcmitype/"/>
    <ds:schemaRef ds:uri="http://purl.org/dc/elements/1.1/"/>
    <ds:schemaRef ds:uri="http://schemas.microsoft.com/office/infopath/2007/PartnerControls"/>
    <ds:schemaRef ds:uri="http://schemas.openxmlformats.org/package/2006/metadata/core-properties"/>
    <ds:schemaRef ds:uri="a4d2ff27-a226-42e2-a79e-c1ae662d212e"/>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3153</TotalTime>
  <Words>1301</Words>
  <Application>Microsoft Office PowerPoint</Application>
  <PresentationFormat>Widescreen</PresentationFormat>
  <Paragraphs>146</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vt:lpstr>
      <vt:lpstr>Calibri</vt:lpstr>
      <vt:lpstr>Courier New</vt:lpstr>
      <vt:lpstr>Helvetica</vt:lpstr>
      <vt:lpstr>LucidaGrande</vt:lpstr>
      <vt:lpstr>Open Sans</vt:lpstr>
      <vt:lpstr>Summer Font</vt:lpstr>
      <vt:lpstr>Office Theme</vt:lpstr>
      <vt:lpstr>Technology for Success: Computer Concepts</vt:lpstr>
      <vt:lpstr>Module 11</vt:lpstr>
      <vt:lpstr>Lesson Objectives</vt:lpstr>
      <vt:lpstr>Explain Digital Communication and Its Purpose</vt:lpstr>
      <vt:lpstr>Common Types of Digital Communication</vt:lpstr>
      <vt:lpstr>Blogs, Social Networks, and Wikis</vt:lpstr>
      <vt:lpstr>Evaluate the Impact of Digital Communication in Daily Life</vt:lpstr>
      <vt:lpstr>Email</vt:lpstr>
      <vt:lpstr>Netiquette</vt:lpstr>
      <vt:lpstr>Social Media</vt:lpstr>
      <vt:lpstr>Social Networking</vt:lpstr>
      <vt:lpstr>Use and Create Multiple Types of Digital Communication</vt:lpstr>
      <vt:lpstr>Use Digital Communication Following Netiquette (1 of 3)</vt:lpstr>
      <vt:lpstr>Use Digital Communication Following Netiquette (2 of 3)</vt:lpstr>
      <vt:lpstr>Use Digital Communication Following Netiquette (3 of 3)</vt:lpstr>
      <vt:lpstr>Create Digital Communication That Follows Netiquette (1 of 2)</vt:lpstr>
      <vt:lpstr>Create Digital Communication That Follows Netiquette (2 of 2)</vt:lpstr>
      <vt:lpstr>Attend Video Conferences</vt:lpstr>
      <vt:lpstr>Create Business Social Network Posts (1 of 2)</vt:lpstr>
      <vt:lpstr>Create Business Social Network Posts (2 of 2)</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Gowthami, Desingu</cp:lastModifiedBy>
  <cp:revision>1010</cp:revision>
  <cp:lastPrinted>2016-10-03T15:29:39Z</cp:lastPrinted>
  <dcterms:created xsi:type="dcterms:W3CDTF">2018-11-09T11:15:56Z</dcterms:created>
  <dcterms:modified xsi:type="dcterms:W3CDTF">2020-02-12T08:15:27Z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